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4"/>
  </p:sldMasterIdLst>
  <p:notesMasterIdLst>
    <p:notesMasterId r:id="rId26"/>
  </p:notesMasterIdLst>
  <p:handoutMasterIdLst>
    <p:handoutMasterId r:id="rId27"/>
  </p:handoutMasterIdLst>
  <p:sldIdLst>
    <p:sldId id="353" r:id="rId5"/>
    <p:sldId id="451" r:id="rId6"/>
    <p:sldId id="369" r:id="rId7"/>
    <p:sldId id="392" r:id="rId8"/>
    <p:sldId id="375" r:id="rId9"/>
    <p:sldId id="367" r:id="rId10"/>
    <p:sldId id="420" r:id="rId11"/>
    <p:sldId id="416" r:id="rId12"/>
    <p:sldId id="406" r:id="rId13"/>
    <p:sldId id="419" r:id="rId14"/>
    <p:sldId id="421" r:id="rId15"/>
    <p:sldId id="422" r:id="rId16"/>
    <p:sldId id="417" r:id="rId17"/>
    <p:sldId id="370" r:id="rId18"/>
    <p:sldId id="452" r:id="rId19"/>
    <p:sldId id="450" r:id="rId20"/>
    <p:sldId id="366" r:id="rId21"/>
    <p:sldId id="453" r:id="rId22"/>
    <p:sldId id="454" r:id="rId23"/>
    <p:sldId id="372" r:id="rId24"/>
    <p:sldId id="418" r:id="rId25"/>
  </p:sldIdLst>
  <p:sldSz cx="12190413" cy="6859588"/>
  <p:notesSz cx="6858000" cy="9144000"/>
  <p:custShowLst>
    <p:custShow name="Flexibility" id="0">
      <p:sldLst/>
    </p:custShow>
  </p:custShowLst>
  <p:defaultTextStyle>
    <a:defPPr>
      <a:defRPr lang="de-DE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3680" userDrawn="1">
          <p15:clr>
            <a:srgbClr val="A4A3A4"/>
          </p15:clr>
        </p15:guide>
        <p15:guide id="6" orient="horz" pos="3839" userDrawn="1">
          <p15:clr>
            <a:srgbClr val="A4A3A4"/>
          </p15:clr>
        </p15:guide>
        <p15:guide id="7" orient="horz" pos="4065">
          <p15:clr>
            <a:srgbClr val="A4A3A4"/>
          </p15:clr>
        </p15:guide>
        <p15:guide id="8" pos="7332">
          <p15:clr>
            <a:srgbClr val="A4A3A4"/>
          </p15:clr>
        </p15:guide>
        <p15:guide id="9" pos="5064">
          <p15:clr>
            <a:srgbClr val="A4A3A4"/>
          </p15:clr>
        </p15:guide>
        <p15:guide id="10" pos="324" userDrawn="1">
          <p15:clr>
            <a:srgbClr val="A4A3A4"/>
          </p15:clr>
        </p15:guide>
        <p15:guide id="11" pos="2706" userDrawn="1">
          <p15:clr>
            <a:srgbClr val="A4A3A4"/>
          </p15:clr>
        </p15:guide>
        <p15:guide id="12" pos="3749" userDrawn="1">
          <p15:clr>
            <a:srgbClr val="A4A3A4"/>
          </p15:clr>
        </p15:guide>
        <p15:guide id="13" pos="3885" userDrawn="1">
          <p15:clr>
            <a:srgbClr val="A4A3A4"/>
          </p15:clr>
        </p15:guide>
        <p15:guide id="14" pos="2637" userDrawn="1">
          <p15:clr>
            <a:srgbClr val="A4A3A4"/>
          </p15:clr>
        </p15:guide>
        <p15:guide id="15" pos="4951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1"/>
    <a:srgbClr val="007379"/>
    <a:srgbClr val="000000"/>
    <a:srgbClr val="004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100" autoAdjust="0"/>
  </p:normalViewPr>
  <p:slideViewPr>
    <p:cSldViewPr snapToGrid="0" snapToObjects="1" showGuides="1">
      <p:cViewPr>
        <p:scale>
          <a:sx n="100" d="100"/>
          <a:sy n="100" d="100"/>
        </p:scale>
        <p:origin x="288" y="510"/>
      </p:cViewPr>
      <p:guideLst>
        <p:guide orient="horz" pos="2161"/>
        <p:guide orient="horz" pos="572"/>
        <p:guide orient="horz" pos="300"/>
        <p:guide orient="horz" pos="981"/>
        <p:guide orient="horz" pos="3680"/>
        <p:guide orient="horz" pos="3839"/>
        <p:guide orient="horz" pos="4065"/>
        <p:guide pos="7332"/>
        <p:guide pos="5064"/>
        <p:guide pos="324"/>
        <p:guide pos="2706"/>
        <p:guide pos="3749"/>
        <p:guide pos="3885"/>
        <p:guide pos="2637"/>
        <p:guide pos="4951"/>
        <p:guide pos="3840"/>
        <p:guide pos="41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244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82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1B069-7B15-4A08-9A34-DA3802DAE76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A58FB9B-B4E6-4D9D-86C6-E0A414A0CA06}" type="pres">
      <dgm:prSet presAssocID="{15B1B069-7B15-4A08-9A34-DA3802DAE761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AF144D4-5312-406B-B849-D24DE265F3D6}" type="presOf" srcId="{15B1B069-7B15-4A08-9A34-DA3802DAE761}" destId="{6A58FB9B-B4E6-4D9D-86C6-E0A414A0CA0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1B069-7B15-4A08-9A34-DA3802DAE76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A58FB9B-B4E6-4D9D-86C6-E0A414A0CA06}" type="pres">
      <dgm:prSet presAssocID="{15B1B069-7B15-4A08-9A34-DA3802DAE761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AF144D4-5312-406B-B849-D24DE265F3D6}" type="presOf" srcId="{15B1B069-7B15-4A08-9A34-DA3802DAE761}" destId="{6A58FB9B-B4E6-4D9D-86C6-E0A414A0CA0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05EE6-0555-4BD3-8EFF-7860A0E7DA14}" type="datetimeFigureOut">
              <a:rPr lang="de-DE" smtClean="0">
                <a:latin typeface="Arial" panose="020B0604020202020204" pitchFamily="34" charset="0"/>
              </a:rPr>
              <a:t>06.10.2020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E346A-0122-46E4-AECE-C481893FBCB9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20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8DD35AF-E6AE-4141-BF45-E7C4E548BFFD}" type="datetimeFigureOut">
              <a:rPr lang="de-DE" smtClean="0"/>
              <a:pPr/>
              <a:t>06.10.2020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170224-FE03-429C-83B7-DC36E71A855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82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4094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8345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92596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36847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1098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0224-FE03-429C-83B7-DC36E71A855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0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754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4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welcome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8"/>
          <a:stretch/>
        </p:blipFill>
        <p:spPr bwMode="auto">
          <a:xfrm>
            <a:off x="4294188" y="1557794"/>
            <a:ext cx="7331099" cy="42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  <p:sp>
        <p:nvSpPr>
          <p:cNvPr id="9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</p:spTree>
    <p:extLst>
      <p:ext uri="{BB962C8B-B14F-4D97-AF65-F5344CB8AC3E}">
        <p14:creationId xmlns:p14="http://schemas.microsoft.com/office/powerpoint/2010/main" val="36260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2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an important statement or result.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05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3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a core information or strategic statement.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205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5806800"/>
          </a:xfrm>
          <a:prstGeom prst="rect">
            <a:avLst/>
          </a:prstGeom>
          <a:solidFill>
            <a:schemeClr val="accent2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important summaries.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755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16 quot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6859588"/>
          </a:xfrm>
          <a:prstGeom prst="rect">
            <a:avLst/>
          </a:prstGeom>
          <a:solidFill>
            <a:schemeClr val="tx1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In exceptional cases, a special</a:t>
            </a:r>
            <a:br>
              <a:rPr lang="en-US" noProof="0" dirty="0"/>
            </a:br>
            <a:r>
              <a:rPr lang="en-US" noProof="0" dirty="0"/>
              <a:t>core information or strategic statement.</a:t>
            </a:r>
          </a:p>
        </p:txBody>
      </p:sp>
    </p:spTree>
    <p:extLst>
      <p:ext uri="{BB962C8B-B14F-4D97-AF65-F5344CB8AC3E}">
        <p14:creationId xmlns:p14="http://schemas.microsoft.com/office/powerpoint/2010/main" val="7857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67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774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 table and diagram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diagram, </a:t>
            </a:r>
            <a:r>
              <a:rPr lang="en-US" noProof="0" dirty="0" err="1"/>
              <a:t>smartart</a:t>
            </a:r>
            <a:r>
              <a:rPr lang="en-US" noProof="0" dirty="0"/>
              <a:t> or table.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38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5805488"/>
            <a:ext cx="7488250" cy="216445"/>
          </a:xfrm>
        </p:spPr>
        <p:txBody>
          <a:bodyPr tIns="36000" bIns="36000"/>
          <a:lstStyle>
            <a:lvl1pPr marL="0" indent="0" algn="l">
              <a:spcBef>
                <a:spcPts val="0"/>
              </a:spcBef>
              <a:buNone/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11088000" cy="4248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811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7pPr>
          </a:lstStyle>
          <a:p>
            <a:pPr lvl="0"/>
            <a:r>
              <a:rPr lang="en-US" noProof="0" dirty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85750">
              <a:buSzPct val="130000"/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6pPr>
            <a:lvl7pPr marL="2520000" marR="0" indent="-2700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7pPr>
            <a:lvl8pPr marL="2880000" indent="0">
              <a:buNone/>
              <a:defRPr/>
            </a:lvl8pPr>
          </a:lstStyle>
          <a:p>
            <a:pPr lvl="0"/>
            <a:r>
              <a:rPr lang="en-US" noProof="0" dirty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819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978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11088000" cy="4248149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450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004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30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207" y="1557794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1207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107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957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4295207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478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883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294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22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2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idx="22" hasCustomPrompt="1"/>
          </p:nvPr>
        </p:nvSpPr>
        <p:spPr bwMode="gray">
          <a:xfrm>
            <a:off x="4295207" y="3753793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4296"/>
            <a:ext cx="3600000" cy="2051497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21" hasCustomPrompt="1"/>
          </p:nvPr>
        </p:nvSpPr>
        <p:spPr bwMode="gray">
          <a:xfrm>
            <a:off x="4295207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51207" y="468000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96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0"/>
            <a:ext cx="12190413" cy="6859588"/>
          </a:xfrm>
        </p:spPr>
        <p:txBody>
          <a:bodyPr lIns="540000" tIns="540000" rIns="540000" bIns="540000" anchor="ctr" anchorCtr="1"/>
          <a:lstStyle>
            <a:lvl1pPr marL="18000" indent="0">
              <a:buNone/>
              <a:defRPr/>
            </a:lvl1pPr>
          </a:lstStyle>
          <a:p>
            <a:r>
              <a:rPr lang="en-US" noProof="0" dirty="0"/>
              <a:t>Add </a:t>
            </a:r>
            <a:r>
              <a:rPr lang="en-US" noProof="0" dirty="0" err="1"/>
              <a:t>MediaClip</a:t>
            </a:r>
            <a:r>
              <a:rPr lang="en-US" noProof="0" dirty="0"/>
              <a:t> by clicking on symbol.</a:t>
            </a:r>
          </a:p>
        </p:txBody>
      </p:sp>
    </p:spTree>
    <p:extLst>
      <p:ext uri="{BB962C8B-B14F-4D97-AF65-F5344CB8AC3E}">
        <p14:creationId xmlns:p14="http://schemas.microsoft.com/office/powerpoint/2010/main" val="2632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473794"/>
            <a:ext cx="11088000" cy="1332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12189600" cy="43272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517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3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038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4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287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  <p:pic>
        <p:nvPicPr>
          <p:cNvPr id="5" name="Grafik 4" title="0000409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206" y="1154843"/>
            <a:ext cx="762000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4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887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10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11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533207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7287606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042004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96402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533207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287606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42004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96402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9" name="Bildplatzhalter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533207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8" name="Bildplatzhalter 9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7287606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5042004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2796402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550800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9533207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287606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042004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2796402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marR="0" indent="0" algn="ctr" defTabSz="108850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31" name="Textplatzhalter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4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926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8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9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75207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67072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58936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31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975207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67072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3358936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243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6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038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4" name="Textplatzhalter 6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294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38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94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038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4294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0" name="Bildplatzhalter 4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94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23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90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4 pic + text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663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4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5"/>
          <p:cNvSpPr>
            <a:spLocks noGrp="1"/>
          </p:cNvSpPr>
          <p:nvPr>
            <p:ph idx="16" hasCustomPrompt="1"/>
          </p:nvPr>
        </p:nvSpPr>
        <p:spPr bwMode="gray">
          <a:xfrm>
            <a:off x="6166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550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6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29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6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336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294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Click to insert text.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4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6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496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5207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167072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58936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1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5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230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039207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5206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484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51207" y="1557794"/>
            <a:ext cx="11088000" cy="4248150"/>
          </a:xfrm>
          <a:prstGeom prst="rect">
            <a:avLst/>
          </a:prstGeom>
        </p:spPr>
      </p:pic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281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9207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5206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92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17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1" y="467175"/>
            <a:ext cx="11088001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3"/>
            <a:ext cx="11087999" cy="6479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339"/>
            <a:fld id="{A7E14F4A-AFC2-4561-ABA6-CE2C50D3EED6}" type="slidenum">
              <a:rPr lang="de-DE" smtClean="0"/>
              <a:pPr defTabSz="914339"/>
              <a:t>‹#›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9870C33-FCDE-438E-82A0-469322255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09" y="556392"/>
            <a:ext cx="1072606" cy="7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49274" y="1557337"/>
            <a:ext cx="11088000" cy="4247271"/>
          </a:xfrm>
          <a:prstGeom prst="rect">
            <a:avLst/>
          </a:prstGeom>
        </p:spPr>
      </p:pic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58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nd thank yo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8" r="-2668"/>
          <a:stretch/>
        </p:blipFill>
        <p:spPr bwMode="auto">
          <a:xfrm>
            <a:off x="4294188" y="1557338"/>
            <a:ext cx="7345361" cy="42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49275" y="1557338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1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639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f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7513" y="1557794"/>
            <a:ext cx="3600000" cy="4247693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207" y="1557794"/>
            <a:ext cx="7344000" cy="432000"/>
          </a:xfrm>
          <a:solidFill>
            <a:schemeClr val="accent1"/>
          </a:solidFill>
        </p:spPr>
        <p:txBody>
          <a:bodyPr/>
          <a:lstStyle>
            <a:lvl1pPr marL="1800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Auszeichnung</a:t>
            </a:r>
          </a:p>
        </p:txBody>
      </p:sp>
      <p:sp>
        <p:nvSpPr>
          <p:cNvPr id="8" name="Textplatzhalter 1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7056000" cy="4248000"/>
          </a:xfrm>
          <a:prstGeom prst="rect">
            <a:avLst/>
          </a:prstGeom>
        </p:spPr>
        <p:txBody>
          <a:bodyPr vert="horz" lIns="7200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Please insert the name of Chapter 1 …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4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Agenda</a:t>
            </a:r>
          </a:p>
        </p:txBody>
      </p:sp>
      <p:sp>
        <p:nvSpPr>
          <p:cNvPr id="11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noProof="0" dirty="0"/>
              <a:t>Please insert the topic of the presentation</a:t>
            </a:r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37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207" y="1557794"/>
            <a:ext cx="7344000" cy="4248000"/>
          </a:xfrm>
          <a:noFill/>
          <a:ln>
            <a:noFill/>
          </a:ln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8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noProof="0" dirty="0"/>
              <a:t>Please insert the name of the chapter</a:t>
            </a:r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81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89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429492" y="6120000"/>
            <a:ext cx="3760921" cy="438876"/>
          </a:xfrm>
          <a:prstGeom prst="rect">
            <a:avLst/>
          </a:prstGeom>
        </p:spPr>
      </p:pic>
      <p:grpSp>
        <p:nvGrpSpPr>
          <p:cNvPr id="47" name="Vermaßung"/>
          <p:cNvGrpSpPr/>
          <p:nvPr/>
        </p:nvGrpSpPr>
        <p:grpSpPr bwMode="gray">
          <a:xfrm>
            <a:off x="-345996" y="-294916"/>
            <a:ext cx="12338928" cy="7453932"/>
            <a:chOff x="-345996" y="-294916"/>
            <a:chExt cx="12338928" cy="7453932"/>
          </a:xfrm>
        </p:grpSpPr>
        <p:cxnSp>
          <p:nvCxnSpPr>
            <p:cNvPr id="41" name="Gerade Verbindung 40"/>
            <p:cNvCxnSpPr/>
            <p:nvPr/>
          </p:nvCxnSpPr>
          <p:spPr bwMode="gray">
            <a:xfrm flipV="1">
              <a:off x="428918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 bwMode="gray">
            <a:xfrm flipV="1">
              <a:off x="616370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 bwMode="gray">
            <a:xfrm flipV="1">
              <a:off x="8034409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feld 39"/>
            <p:cNvSpPr txBox="1"/>
            <p:nvPr/>
          </p:nvSpPr>
          <p:spPr bwMode="gray">
            <a:xfrm>
              <a:off x="4277023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5,00</a:t>
              </a:r>
            </a:p>
          </p:txBody>
        </p:sp>
        <p:sp>
          <p:nvSpPr>
            <p:cNvPr id="45" name="Textfeld 39"/>
            <p:cNvSpPr txBox="1"/>
            <p:nvPr/>
          </p:nvSpPr>
          <p:spPr bwMode="gray">
            <a:xfrm>
              <a:off x="6145828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6" name="Textfeld 45"/>
            <p:cNvSpPr txBox="1"/>
            <p:nvPr/>
          </p:nvSpPr>
          <p:spPr bwMode="gray">
            <a:xfrm>
              <a:off x="8024157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 flipV="1">
              <a:off x="549275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 bwMode="gray">
            <a:xfrm flipV="1">
              <a:off x="1163982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 bwMode="gray">
            <a:xfrm flipV="1">
              <a:off x="4149023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 bwMode="gray">
            <a:xfrm flipV="1">
              <a:off x="6021638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 bwMode="gray">
            <a:xfrm flipV="1">
              <a:off x="789425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feld 39"/>
            <p:cNvSpPr txBox="1"/>
            <p:nvPr/>
          </p:nvSpPr>
          <p:spPr bwMode="gray">
            <a:xfrm>
              <a:off x="11632932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25" name="Textfeld 39"/>
            <p:cNvSpPr txBox="1"/>
            <p:nvPr/>
          </p:nvSpPr>
          <p:spPr bwMode="gray">
            <a:xfrm>
              <a:off x="523081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32" name="Textfeld 39"/>
            <p:cNvSpPr txBox="1"/>
            <p:nvPr/>
          </p:nvSpPr>
          <p:spPr bwMode="gray">
            <a:xfrm>
              <a:off x="4136866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5,40</a:t>
              </a:r>
            </a:p>
          </p:txBody>
        </p:sp>
        <p:sp>
          <p:nvSpPr>
            <p:cNvPr id="38" name="Textfeld 39"/>
            <p:cNvSpPr txBox="1"/>
            <p:nvPr/>
          </p:nvSpPr>
          <p:spPr bwMode="gray">
            <a:xfrm>
              <a:off x="6005671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0" name="Textfeld 39"/>
            <p:cNvSpPr txBox="1"/>
            <p:nvPr/>
          </p:nvSpPr>
          <p:spPr bwMode="gray">
            <a:xfrm>
              <a:off x="7884000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</a:t>
              </a:r>
            </a:p>
          </p:txBody>
        </p:sp>
        <p:sp>
          <p:nvSpPr>
            <p:cNvPr id="11" name="Textfeld 39"/>
            <p:cNvSpPr txBox="1"/>
            <p:nvPr/>
          </p:nvSpPr>
          <p:spPr bwMode="gray">
            <a:xfrm>
              <a:off x="-343330" y="31882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8,20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gray">
            <a:xfrm rot="5400000" flipV="1">
              <a:off x="-180000" y="3322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feld 39"/>
            <p:cNvSpPr txBox="1"/>
            <p:nvPr/>
          </p:nvSpPr>
          <p:spPr bwMode="gray">
            <a:xfrm>
              <a:off x="-345996" y="751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7,00</a:t>
              </a:r>
            </a:p>
          </p:txBody>
        </p:sp>
        <p:cxnSp>
          <p:nvCxnSpPr>
            <p:cNvPr id="14" name="Gerade Verbindung 13"/>
            <p:cNvCxnSpPr/>
            <p:nvPr/>
          </p:nvCxnSpPr>
          <p:spPr bwMode="gray">
            <a:xfrm rot="5400000" flipV="1">
              <a:off x="-180000" y="7640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feld 39"/>
            <p:cNvSpPr txBox="1"/>
            <p:nvPr/>
          </p:nvSpPr>
          <p:spPr bwMode="gray">
            <a:xfrm>
              <a:off x="-345996" y="1363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5,20</a:t>
              </a:r>
            </a:p>
          </p:txBody>
        </p:sp>
        <p:cxnSp>
          <p:nvCxnSpPr>
            <p:cNvPr id="16" name="Gerade Verbindung 15"/>
            <p:cNvCxnSpPr/>
            <p:nvPr/>
          </p:nvCxnSpPr>
          <p:spPr bwMode="gray">
            <a:xfrm rot="5400000" flipV="1">
              <a:off x="-180000" y="1413794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feld 39"/>
            <p:cNvSpPr txBox="1"/>
            <p:nvPr/>
          </p:nvSpPr>
          <p:spPr bwMode="gray">
            <a:xfrm>
              <a:off x="-345996" y="566205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6,60</a:t>
              </a: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 rot="5400000" flipV="1">
              <a:off x="-165996" y="5659273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feld 39"/>
            <p:cNvSpPr txBox="1"/>
            <p:nvPr/>
          </p:nvSpPr>
          <p:spPr bwMode="gray">
            <a:xfrm>
              <a:off x="-345996" y="593465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7,40</a:t>
              </a:r>
            </a:p>
          </p:txBody>
        </p:sp>
        <p:cxnSp>
          <p:nvCxnSpPr>
            <p:cNvPr id="20" name="Gerade Verbindung 19"/>
            <p:cNvCxnSpPr/>
            <p:nvPr/>
          </p:nvCxnSpPr>
          <p:spPr bwMode="gray">
            <a:xfrm rot="5400000" flipV="1">
              <a:off x="-180000" y="5948825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feld 39"/>
            <p:cNvSpPr txBox="1"/>
            <p:nvPr/>
          </p:nvSpPr>
          <p:spPr bwMode="gray">
            <a:xfrm>
              <a:off x="-345996" y="629444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8,40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rot="5400000" flipV="1">
              <a:off x="-180000" y="6309188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PPT Version"/>
          <p:cNvSpPr txBox="1">
            <a:spLocks noChangeArrowheads="1"/>
          </p:cNvSpPr>
          <p:nvPr/>
        </p:nvSpPr>
        <p:spPr bwMode="gray">
          <a:xfrm>
            <a:off x="12221857" y="6132637"/>
            <a:ext cx="72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noAutofit/>
          </a:bodyPr>
          <a:lstStyle/>
          <a:p>
            <a:r>
              <a:rPr lang="de-DE" sz="1300" dirty="0">
                <a:solidFill>
                  <a:schemeClr val="tx1"/>
                </a:solidFill>
                <a:latin typeface="Arial" panose="020B0604020202020204" pitchFamily="34" charset="0"/>
              </a:rPr>
              <a:t>P16b -en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/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Click to insert text.</a:t>
            </a:r>
            <a:endParaRPr lang="en-US" noProof="0" dirty="0"/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Name of the Speaker / Title of the presentation / Date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5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79" r:id="rId6"/>
    <p:sldLayoutId id="2147483680" r:id="rId7"/>
    <p:sldLayoutId id="2147483705" r:id="rId8"/>
    <p:sldLayoutId id="2147483707" r:id="rId9"/>
    <p:sldLayoutId id="2147483690" r:id="rId10"/>
    <p:sldLayoutId id="2147483709" r:id="rId11"/>
    <p:sldLayoutId id="2147483683" r:id="rId12"/>
    <p:sldLayoutId id="2147483681" r:id="rId13"/>
    <p:sldLayoutId id="2147483666" r:id="rId14"/>
    <p:sldLayoutId id="2147483667" r:id="rId15"/>
    <p:sldLayoutId id="2147483663" r:id="rId16"/>
    <p:sldLayoutId id="2147483672" r:id="rId17"/>
    <p:sldLayoutId id="2147483662" r:id="rId18"/>
    <p:sldLayoutId id="2147483660" r:id="rId19"/>
    <p:sldLayoutId id="2147483686" r:id="rId20"/>
    <p:sldLayoutId id="2147483659" r:id="rId21"/>
    <p:sldLayoutId id="2147483658" r:id="rId22"/>
    <p:sldLayoutId id="2147483699" r:id="rId23"/>
    <p:sldLayoutId id="2147483698" r:id="rId24"/>
    <p:sldLayoutId id="2147483706" r:id="rId25"/>
    <p:sldLayoutId id="2147483674" r:id="rId26"/>
    <p:sldLayoutId id="2147483708" r:id="rId27"/>
    <p:sldLayoutId id="2147483692" r:id="rId28"/>
    <p:sldLayoutId id="2147483675" r:id="rId29"/>
    <p:sldLayoutId id="2147483676" r:id="rId30"/>
    <p:sldLayoutId id="2147483673" r:id="rId31"/>
    <p:sldLayoutId id="2147483669" r:id="rId32"/>
    <p:sldLayoutId id="2147483677" r:id="rId33"/>
    <p:sldLayoutId id="2147483696" r:id="rId34"/>
    <p:sldLayoutId id="2147483695" r:id="rId35"/>
    <p:sldLayoutId id="2147483684" r:id="rId36"/>
    <p:sldLayoutId id="2147483685" r:id="rId37"/>
    <p:sldLayoutId id="2147483697" r:id="rId38"/>
    <p:sldLayoutId id="2147483689" r:id="rId39"/>
    <p:sldLayoutId id="2147483694" r:id="rId40"/>
    <p:sldLayoutId id="2147483711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2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24" Type="http://schemas.openxmlformats.org/officeDocument/2006/relationships/image" Target="../media/image8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Relationship Id="rId14" Type="http://schemas.microsoft.com/office/2007/relationships/hdphoto" Target="../media/hdphoto1.wdp"/><Relationship Id="rId2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24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Relationship Id="rId14" Type="http://schemas.microsoft.com/office/2007/relationships/hdphoto" Target="../media/hdphoto1.wdp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3469F-F80E-4646-BA5E-28324966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491" y="909338"/>
            <a:ext cx="5490798" cy="648000"/>
          </a:xfrm>
        </p:spPr>
        <p:txBody>
          <a:bodyPr/>
          <a:lstStyle/>
          <a:p>
            <a:r>
              <a:rPr lang="de-DE" dirty="0"/>
              <a:t>Axioline </a:t>
            </a:r>
            <a:r>
              <a:rPr lang="de-DE" sz="3200" dirty="0">
                <a:solidFill>
                  <a:srgbClr val="92D050"/>
                </a:solidFill>
              </a:rPr>
              <a:t>Smart Elements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B180455-0123-49F5-9F0F-2DF0D6910C1D}"/>
              </a:ext>
            </a:extLst>
          </p:cNvPr>
          <p:cNvSpPr txBox="1"/>
          <p:nvPr/>
        </p:nvSpPr>
        <p:spPr>
          <a:xfrm>
            <a:off x="4786313" y="2534142"/>
            <a:ext cx="7215187" cy="1166643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3200" dirty="0">
                <a:solidFill>
                  <a:schemeClr val="accent2"/>
                </a:solidFill>
              </a:rPr>
              <a:t>Больше пространства </a:t>
            </a:r>
          </a:p>
          <a:p>
            <a:r>
              <a:rPr lang="ru-RU" sz="3200" dirty="0">
                <a:solidFill>
                  <a:schemeClr val="accent2"/>
                </a:solidFill>
              </a:rPr>
              <a:t>			для ваших идей!</a:t>
            </a:r>
            <a:endParaRPr lang="de-DE" sz="3200" dirty="0">
              <a:solidFill>
                <a:schemeClr val="accent2"/>
              </a:solidFill>
            </a:endParaRPr>
          </a:p>
        </p:txBody>
      </p:sp>
      <p:pic>
        <p:nvPicPr>
          <p:cNvPr id="7" name="Grafik 11">
            <a:extLst>
              <a:ext uri="{FF2B5EF4-FFF2-40B4-BE49-F238E27FC236}">
                <a16:creationId xmlns:a16="http://schemas.microsoft.com/office/drawing/2014/main" id="{EEE95F87-068F-4DFF-8486-6CD30EC9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667" y="0"/>
            <a:ext cx="4238392" cy="68595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74BF5B-5C79-4BEE-948C-927CAF65FF09}"/>
              </a:ext>
            </a:extLst>
          </p:cNvPr>
          <p:cNvSpPr/>
          <p:nvPr/>
        </p:nvSpPr>
        <p:spPr>
          <a:xfrm>
            <a:off x="6095206" y="5119253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>
                <a:ea typeface="Open Sans Condensed" panose="020B0806030504020204" pitchFamily="34" charset="0"/>
                <a:cs typeface="Open Sans Condensed" panose="020B0806030504020204" pitchFamily="34" charset="0"/>
              </a:rPr>
              <a:t>Александр Осьминко</a:t>
            </a:r>
            <a:r>
              <a:rPr lang="ru-RU" sz="2400" dirty="0"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</a:p>
          <a:p>
            <a:pPr algn="r"/>
            <a:r>
              <a:rPr lang="ru-RU" sz="2400" dirty="0">
                <a:ea typeface="Open Sans Condensed" panose="020B0806030504020204" pitchFamily="34" charset="0"/>
                <a:cs typeface="Open Sans Condensed" panose="020B0806030504020204" pitchFamily="34" charset="0"/>
              </a:rPr>
              <a:t>Ведущий инженер СФО/ДФО</a:t>
            </a:r>
          </a:p>
        </p:txBody>
      </p:sp>
    </p:spTree>
    <p:extLst>
      <p:ext uri="{BB962C8B-B14F-4D97-AF65-F5344CB8AC3E}">
        <p14:creationId xmlns:p14="http://schemas.microsoft.com/office/powerpoint/2010/main" val="5406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10</a:t>
            </a:fld>
            <a:endParaRPr lang="de-DE" noProof="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1942494"/>
            <a:ext cx="2768133" cy="19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59400" y="1562175"/>
            <a:ext cx="1560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185 </a:t>
            </a:r>
            <a:r>
              <a:rPr lang="ru-RU" sz="1600" dirty="0"/>
              <a:t>мм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3" y="4289929"/>
            <a:ext cx="1364669" cy="192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57669" y="3918224"/>
            <a:ext cx="1560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85 </a:t>
            </a:r>
            <a:r>
              <a:rPr lang="ru-RU" sz="1600" dirty="0"/>
              <a:t>мм</a:t>
            </a:r>
            <a:endParaRPr lang="en-US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41690" y="4391025"/>
            <a:ext cx="1446806" cy="170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/>
              <a:t>Пространство для ваших идей</a:t>
            </a: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1080700" y="1940925"/>
            <a:ext cx="254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/>
          <p:nvPr/>
        </p:nvCxnSpPr>
        <p:spPr bwMode="auto">
          <a:xfrm>
            <a:off x="1050342" y="4291497"/>
            <a:ext cx="11913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Прямоугольник 20"/>
          <p:cNvSpPr/>
          <p:nvPr/>
        </p:nvSpPr>
        <p:spPr>
          <a:xfrm>
            <a:off x="-265988" y="2256008"/>
            <a:ext cx="1560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16 </a:t>
            </a:r>
            <a:r>
              <a:rPr lang="en-US" sz="1600" dirty="0"/>
              <a:t>DI</a:t>
            </a:r>
            <a:endParaRPr lang="ru-RU" sz="1600" dirty="0"/>
          </a:p>
          <a:p>
            <a:pPr algn="ctr"/>
            <a:r>
              <a:rPr lang="ru-RU" sz="1600" dirty="0"/>
              <a:t>16</a:t>
            </a:r>
            <a:r>
              <a:rPr lang="en-US" sz="1600" dirty="0"/>
              <a:t> DO</a:t>
            </a:r>
            <a:endParaRPr lang="ru-RU" sz="1600" dirty="0"/>
          </a:p>
          <a:p>
            <a:pPr algn="ctr"/>
            <a:r>
              <a:rPr lang="ru-RU" sz="1600" dirty="0"/>
              <a:t>4 </a:t>
            </a:r>
            <a:r>
              <a:rPr lang="en-US" sz="1600" dirty="0"/>
              <a:t>AI</a:t>
            </a:r>
          </a:p>
          <a:p>
            <a:pPr algn="ctr"/>
            <a:r>
              <a:rPr lang="en-US" sz="1600" dirty="0"/>
              <a:t>RS 485</a:t>
            </a:r>
            <a:endParaRPr lang="ru-RU" sz="1600" dirty="0"/>
          </a:p>
          <a:p>
            <a:pPr algn="ctr"/>
            <a:endParaRPr lang="en-US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229538" y="4580205"/>
            <a:ext cx="1560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16 </a:t>
            </a:r>
            <a:r>
              <a:rPr lang="en-US" sz="1600" dirty="0"/>
              <a:t>DI</a:t>
            </a:r>
            <a:endParaRPr lang="ru-RU" sz="1600" dirty="0"/>
          </a:p>
          <a:p>
            <a:pPr algn="ctr"/>
            <a:r>
              <a:rPr lang="ru-RU" sz="1600" dirty="0"/>
              <a:t>16</a:t>
            </a:r>
            <a:r>
              <a:rPr lang="en-US" sz="1600" dirty="0"/>
              <a:t> DO</a:t>
            </a:r>
            <a:endParaRPr lang="ru-RU" sz="1600" dirty="0"/>
          </a:p>
          <a:p>
            <a:pPr algn="ctr"/>
            <a:r>
              <a:rPr lang="ru-RU" sz="1600" dirty="0"/>
              <a:t>4 </a:t>
            </a:r>
            <a:r>
              <a:rPr lang="en-US" sz="1600" dirty="0"/>
              <a:t>AI</a:t>
            </a:r>
          </a:p>
          <a:p>
            <a:pPr algn="ctr"/>
            <a:r>
              <a:rPr lang="en-US" sz="1600" dirty="0"/>
              <a:t>RS 485</a:t>
            </a:r>
            <a:endParaRPr lang="ru-RU" sz="1600" dirty="0"/>
          </a:p>
          <a:p>
            <a:pPr algn="ctr"/>
            <a:endParaRPr lang="en-US" sz="1600" dirty="0"/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8029735" y="1504863"/>
            <a:ext cx="4160678" cy="541395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en-US" sz="2000" dirty="0"/>
              <a:t>OEM </a:t>
            </a:r>
            <a:r>
              <a:rPr lang="ru-RU" sz="2000" dirty="0"/>
              <a:t>производители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en-US" sz="2000" dirty="0"/>
          </a:p>
          <a:p>
            <a:r>
              <a:rPr lang="ru-RU" sz="2000" dirty="0"/>
              <a:t>Модернизация станций сбора данных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en-US" sz="2000" dirty="0"/>
          </a:p>
          <a:p>
            <a:r>
              <a:rPr lang="ru-RU" sz="2000" dirty="0"/>
              <a:t>ЗИП для </a:t>
            </a:r>
            <a:r>
              <a:rPr lang="en-US" sz="2000" dirty="0" err="1"/>
              <a:t>Axioline</a:t>
            </a:r>
            <a:r>
              <a:rPr lang="en-US" sz="2000" dirty="0"/>
              <a:t> 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ru-RU" sz="2000" dirty="0"/>
          </a:p>
          <a:p>
            <a:endParaRPr lang="en-US" sz="2000" dirty="0"/>
          </a:p>
          <a:p>
            <a:endParaRPr lang="en-US" sz="2000" dirty="0"/>
          </a:p>
          <a:p>
            <a:endParaRPr lang="de-DE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39" y="3397639"/>
            <a:ext cx="574294" cy="54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39" y="2403595"/>
            <a:ext cx="610059" cy="59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39" y="4509197"/>
            <a:ext cx="651686" cy="5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3973328" y="2256007"/>
            <a:ext cx="644893" cy="114163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</p:spTree>
    <p:extLst>
      <p:ext uri="{BB962C8B-B14F-4D97-AF65-F5344CB8AC3E}">
        <p14:creationId xmlns:p14="http://schemas.microsoft.com/office/powerpoint/2010/main" val="1227404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8029E-7 -1.09877E-6 L 7.68029E-7 0.3918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" grpId="0" animBg="1"/>
      <p:bldP spid="21" grpId="0"/>
      <p:bldP spid="22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11</a:t>
            </a:fld>
            <a:endParaRPr lang="de-DE" noProof="0" dirty="0"/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514350" y="1527435"/>
            <a:ext cx="7524750" cy="449063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2000" b="1" dirty="0">
                <a:solidFill>
                  <a:srgbClr val="0099A1"/>
                </a:solidFill>
              </a:rPr>
              <a:t>Для новых систем автоматизации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разместить больше сигналов разного типа увеличить функционал шкафа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Разместить в том же шкафу больше оборудования или оставить свободное место для дальнейшей модернизации или уменьшить габариты/стоимость шкафа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Применение с </a:t>
            </a:r>
            <a:r>
              <a:rPr lang="ru-RU" sz="2000" dirty="0" err="1"/>
              <a:t>баскаплерами</a:t>
            </a:r>
            <a:r>
              <a:rPr lang="ru-RU" sz="2000" dirty="0"/>
              <a:t> </a:t>
            </a:r>
            <a:r>
              <a:rPr lang="en-US" sz="2000" dirty="0"/>
              <a:t>Axioline </a:t>
            </a:r>
            <a:r>
              <a:rPr lang="ru-RU" sz="2000" dirty="0"/>
              <a:t>для компактных удалённых станций ввода-вывода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Экономичное решение для систем малой автоматизации</a:t>
            </a:r>
            <a:endParaRPr lang="de-DE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9713" y="5524901"/>
            <a:ext cx="3779837" cy="56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2050" name="Picture 2" descr="Преимущества бумажной посуды. Статьи компании «ООО &quot;Смарт-медиа&quot;»">
            <a:extLst>
              <a:ext uri="{FF2B5EF4-FFF2-40B4-BE49-F238E27FC236}">
                <a16:creationId xmlns:a16="http://schemas.microsoft.com/office/drawing/2014/main" id="{0C90265E-C1D3-45FB-A824-948895A4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007" y="1615281"/>
            <a:ext cx="3164056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07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12</a:t>
            </a:fld>
            <a:endParaRPr lang="de-DE" noProof="0" dirty="0"/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514350" y="1527435"/>
            <a:ext cx="7524750" cy="449063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2000" b="1" dirty="0">
                <a:solidFill>
                  <a:srgbClr val="0099A1"/>
                </a:solidFill>
              </a:rPr>
              <a:t>Для модернизации станций ввода вывода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 большой вероятностью войдем в габариты модернизируемой системы</a:t>
            </a:r>
            <a:r>
              <a:rPr lang="en-US" sz="2000" dirty="0"/>
              <a:t>.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Можно заменить стандартные модули на </a:t>
            </a:r>
            <a:r>
              <a:rPr lang="en-US" sz="2000" dirty="0" err="1"/>
              <a:t>SmartElements</a:t>
            </a:r>
            <a:r>
              <a:rPr lang="ru-RU" sz="2000" dirty="0"/>
              <a:t> и сэкономить еще больше места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Если модернизируется система </a:t>
            </a:r>
            <a:r>
              <a:rPr lang="en-US" sz="2000" dirty="0"/>
              <a:t>Axioline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r>
              <a:rPr lang="ru-RU" sz="2000" dirty="0"/>
              <a:t>модули </a:t>
            </a:r>
            <a:r>
              <a:rPr lang="en-US" sz="2000" dirty="0" err="1"/>
              <a:t>SmartElement</a:t>
            </a:r>
            <a:r>
              <a:rPr lang="en-US" sz="2000" dirty="0"/>
              <a:t> </a:t>
            </a:r>
            <a:r>
              <a:rPr lang="ru-RU" sz="2000" dirty="0"/>
              <a:t>устанавливаются с минимальными трудозатратами за счет поддержки шины </a:t>
            </a:r>
            <a:r>
              <a:rPr lang="en-US" sz="2000" dirty="0"/>
              <a:t>Axioline </a:t>
            </a:r>
            <a:r>
              <a:rPr lang="ru-RU" sz="2000" dirty="0"/>
              <a:t>«из коробки»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Экономичное расширение требуемого функционала модернизируемой станции </a:t>
            </a:r>
            <a:endParaRPr lang="de-DE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59713" y="5524901"/>
            <a:ext cx="3779837" cy="56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8" name="Picture 2" descr="Преимущества бумажной посуды. Статьи компании «ООО &quot;Смарт-медиа&quot;»">
            <a:extLst>
              <a:ext uri="{FF2B5EF4-FFF2-40B4-BE49-F238E27FC236}">
                <a16:creationId xmlns:a16="http://schemas.microsoft.com/office/drawing/2014/main" id="{9C88C253-475C-4A89-B450-18414405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007" y="1615281"/>
            <a:ext cx="3164056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13</a:t>
            </a:fld>
            <a:endParaRPr lang="de-DE" noProof="0" dirty="0"/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>
            <a:off x="907445" y="5109142"/>
            <a:ext cx="9988353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Кольцо 11"/>
          <p:cNvSpPr/>
          <p:nvPr/>
        </p:nvSpPr>
        <p:spPr>
          <a:xfrm>
            <a:off x="1028699" y="4956742"/>
            <a:ext cx="321733" cy="304800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cxnSp>
        <p:nvCxnSpPr>
          <p:cNvPr id="16" name="Прямая соединительная линия 15"/>
          <p:cNvCxnSpPr>
            <a:stCxn id="12" idx="0"/>
          </p:cNvCxnSpPr>
          <p:nvPr/>
        </p:nvCxnSpPr>
        <p:spPr bwMode="auto">
          <a:xfrm flipH="1" flipV="1">
            <a:off x="1189565" y="3373823"/>
            <a:ext cx="1" cy="158291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5284" y="2822733"/>
            <a:ext cx="2348564" cy="55109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2400" dirty="0"/>
              <a:t>Inline</a:t>
            </a:r>
            <a:endParaRPr lang="ru-RU" sz="2400" dirty="0" err="1"/>
          </a:p>
        </p:txBody>
      </p:sp>
      <p:sp>
        <p:nvSpPr>
          <p:cNvPr id="26" name="TextBox 25"/>
          <p:cNvSpPr txBox="1"/>
          <p:nvPr/>
        </p:nvSpPr>
        <p:spPr>
          <a:xfrm>
            <a:off x="8547234" y="2822733"/>
            <a:ext cx="2348564" cy="55109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2400" dirty="0" err="1"/>
              <a:t>Axioline</a:t>
            </a:r>
            <a:r>
              <a:rPr lang="en-US" sz="2400" dirty="0"/>
              <a:t> F</a:t>
            </a:r>
            <a:endParaRPr lang="ru-RU" sz="2400" dirty="0" err="1"/>
          </a:p>
        </p:txBody>
      </p:sp>
      <p:sp>
        <p:nvSpPr>
          <p:cNvPr id="27" name="TextBox 26"/>
          <p:cNvSpPr txBox="1"/>
          <p:nvPr/>
        </p:nvSpPr>
        <p:spPr>
          <a:xfrm>
            <a:off x="2961872" y="2822733"/>
            <a:ext cx="2989666" cy="55109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2400" dirty="0" err="1"/>
              <a:t>PLCnext</a:t>
            </a:r>
            <a:r>
              <a:rPr lang="en-US" sz="2400" dirty="0"/>
              <a:t> +</a:t>
            </a:r>
            <a:r>
              <a:rPr lang="ru-RU" sz="2400" dirty="0"/>
              <a:t> </a:t>
            </a:r>
            <a:r>
              <a:rPr lang="en-US" sz="2400" dirty="0"/>
              <a:t>AXL SE</a:t>
            </a:r>
            <a:endParaRPr lang="ru-RU" sz="2400" dirty="0" err="1"/>
          </a:p>
        </p:txBody>
      </p:sp>
      <p:sp>
        <p:nvSpPr>
          <p:cNvPr id="28" name="Кольцо 27"/>
          <p:cNvSpPr/>
          <p:nvPr/>
        </p:nvSpPr>
        <p:spPr>
          <a:xfrm>
            <a:off x="9417935" y="4953299"/>
            <a:ext cx="321733" cy="304800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cxnSp>
        <p:nvCxnSpPr>
          <p:cNvPr id="29" name="Прямая соединительная линия 28"/>
          <p:cNvCxnSpPr>
            <a:stCxn id="28" idx="0"/>
          </p:cNvCxnSpPr>
          <p:nvPr/>
        </p:nvCxnSpPr>
        <p:spPr bwMode="auto">
          <a:xfrm flipH="1" flipV="1">
            <a:off x="9578801" y="3370380"/>
            <a:ext cx="1" cy="158291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Кольцо 29"/>
          <p:cNvSpPr/>
          <p:nvPr/>
        </p:nvSpPr>
        <p:spPr>
          <a:xfrm>
            <a:off x="9417935" y="4953299"/>
            <a:ext cx="321733" cy="304800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cxnSp>
        <p:nvCxnSpPr>
          <p:cNvPr id="31" name="Прямая соединительная линия 30"/>
          <p:cNvCxnSpPr/>
          <p:nvPr/>
        </p:nvCxnSpPr>
        <p:spPr bwMode="auto">
          <a:xfrm flipH="1" flipV="1">
            <a:off x="4295773" y="3373823"/>
            <a:ext cx="1" cy="158291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9">
            <a:extLst>
              <a:ext uri="{FF2B5EF4-FFF2-40B4-BE49-F238E27FC236}">
                <a16:creationId xmlns:a16="http://schemas.microsoft.com/office/drawing/2014/main" id="{C2CF7413-2D3F-49D7-BA42-F135F2A57197}"/>
              </a:ext>
            </a:extLst>
          </p:cNvPr>
          <p:cNvSpPr txBox="1"/>
          <p:nvPr/>
        </p:nvSpPr>
        <p:spPr>
          <a:xfrm>
            <a:off x="507942" y="1555200"/>
            <a:ext cx="799005" cy="82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108000" tIns="90000" rIns="108000" bIns="90000" rtlCol="0" anchor="ctr" anchorCtr="0">
            <a:no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PLC</a:t>
            </a:r>
          </a:p>
        </p:txBody>
      </p:sp>
      <p:sp>
        <p:nvSpPr>
          <p:cNvPr id="33" name="Textfeld 9">
            <a:extLst>
              <a:ext uri="{FF2B5EF4-FFF2-40B4-BE49-F238E27FC236}">
                <a16:creationId xmlns:a16="http://schemas.microsoft.com/office/drawing/2014/main" id="{C2CF7413-2D3F-49D7-BA42-F135F2A57197}"/>
              </a:ext>
            </a:extLst>
          </p:cNvPr>
          <p:cNvSpPr txBox="1"/>
          <p:nvPr/>
        </p:nvSpPr>
        <p:spPr>
          <a:xfrm>
            <a:off x="1350432" y="1555200"/>
            <a:ext cx="799005" cy="82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108000" tIns="90000" rIns="108000" bIns="90000" rtlCol="0" anchor="ctr" anchorCtr="0">
            <a:no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32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DI</a:t>
            </a:r>
          </a:p>
        </p:txBody>
      </p:sp>
      <p:sp>
        <p:nvSpPr>
          <p:cNvPr id="34" name="Textfeld 9">
            <a:extLst>
              <a:ext uri="{FF2B5EF4-FFF2-40B4-BE49-F238E27FC236}">
                <a16:creationId xmlns:a16="http://schemas.microsoft.com/office/drawing/2014/main" id="{C2CF7413-2D3F-49D7-BA42-F135F2A57197}"/>
              </a:ext>
            </a:extLst>
          </p:cNvPr>
          <p:cNvSpPr txBox="1"/>
          <p:nvPr/>
        </p:nvSpPr>
        <p:spPr>
          <a:xfrm>
            <a:off x="2199582" y="1555200"/>
            <a:ext cx="799005" cy="82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108000" tIns="90000" rIns="108000" bIns="90000" rtlCol="0" anchor="ctr" anchorCtr="0">
            <a:no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16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35" name="Textfeld 9">
            <a:extLst>
              <a:ext uri="{FF2B5EF4-FFF2-40B4-BE49-F238E27FC236}">
                <a16:creationId xmlns:a16="http://schemas.microsoft.com/office/drawing/2014/main" id="{C2CF7413-2D3F-49D7-BA42-F135F2A57197}"/>
              </a:ext>
            </a:extLst>
          </p:cNvPr>
          <p:cNvSpPr txBox="1"/>
          <p:nvPr/>
        </p:nvSpPr>
        <p:spPr>
          <a:xfrm>
            <a:off x="3047122" y="1557338"/>
            <a:ext cx="799005" cy="82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108000" tIns="90000" rIns="108000" bIns="90000" rtlCol="0" anchor="ctr" anchorCtr="0">
            <a:no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RS 485</a:t>
            </a:r>
          </a:p>
        </p:txBody>
      </p:sp>
      <p:sp>
        <p:nvSpPr>
          <p:cNvPr id="36" name="Textfeld 9">
            <a:extLst>
              <a:ext uri="{FF2B5EF4-FFF2-40B4-BE49-F238E27FC236}">
                <a16:creationId xmlns:a16="http://schemas.microsoft.com/office/drawing/2014/main" id="{C2CF7413-2D3F-49D7-BA42-F135F2A57197}"/>
              </a:ext>
            </a:extLst>
          </p:cNvPr>
          <p:cNvSpPr txBox="1"/>
          <p:nvPr/>
        </p:nvSpPr>
        <p:spPr>
          <a:xfrm>
            <a:off x="3896272" y="1557338"/>
            <a:ext cx="799005" cy="82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108000" tIns="90000" rIns="108000" bIns="90000" rtlCol="0" anchor="ctr" anchorCtr="0">
            <a:no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AI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2665" y="5261542"/>
            <a:ext cx="234856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1058 EUR</a:t>
            </a:r>
            <a:endParaRPr lang="ru-RU" sz="1600" dirty="0" err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90599" y="5282632"/>
            <a:ext cx="234856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1560 EUR</a:t>
            </a:r>
            <a:endParaRPr lang="ru-RU" sz="1600" dirty="0" err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98587" y="5282632"/>
            <a:ext cx="234856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1175 EUR</a:t>
            </a:r>
            <a:endParaRPr lang="ru-RU" sz="1600" dirty="0" err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1805159" y="4259041"/>
            <a:ext cx="1600700" cy="275545"/>
          </a:xfrm>
          <a:prstGeom prst="rightArrow">
            <a:avLst/>
          </a:prstGeom>
          <a:solidFill>
            <a:srgbClr val="0099A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2" name="Стрелка вправо 41"/>
          <p:cNvSpPr/>
          <p:nvPr/>
        </p:nvSpPr>
        <p:spPr>
          <a:xfrm rot="10800000">
            <a:off x="5839667" y="4270408"/>
            <a:ext cx="2257641" cy="275545"/>
          </a:xfrm>
          <a:prstGeom prst="rightArrow">
            <a:avLst/>
          </a:prstGeom>
          <a:solidFill>
            <a:srgbClr val="0099A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3" name="TextBox 42"/>
          <p:cNvSpPr txBox="1"/>
          <p:nvPr/>
        </p:nvSpPr>
        <p:spPr>
          <a:xfrm>
            <a:off x="1374404" y="3831062"/>
            <a:ext cx="2348564" cy="489534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2000" b="1" dirty="0"/>
              <a:t>11% </a:t>
            </a:r>
            <a:r>
              <a:rPr lang="ru-RU" sz="2000" b="1" dirty="0"/>
              <a:t>дороже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45083" y="3824995"/>
            <a:ext cx="2583563" cy="489534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25</a:t>
            </a:r>
            <a:r>
              <a:rPr lang="en-US" sz="2000" b="1" dirty="0">
                <a:solidFill>
                  <a:srgbClr val="FF0000"/>
                </a:solidFill>
              </a:rPr>
              <a:t>% </a:t>
            </a:r>
            <a:r>
              <a:rPr lang="ru-RU" sz="2000" b="1" dirty="0" err="1">
                <a:solidFill>
                  <a:srgbClr val="FF0000"/>
                </a:solidFill>
              </a:rPr>
              <a:t>бюджетней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21516" y="4666304"/>
            <a:ext cx="234856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en-US" sz="1600" dirty="0"/>
              <a:t>Base price</a:t>
            </a:r>
            <a:endParaRPr lang="ru-RU" sz="1600" dirty="0" err="1"/>
          </a:p>
        </p:txBody>
      </p:sp>
      <p:pic>
        <p:nvPicPr>
          <p:cNvPr id="2050" name="Picture 2" descr="528x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33" y="3343332"/>
            <a:ext cx="622587" cy="6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ruba04\AppData\Local\Temp\7zEC0CF4113\a_0077252_i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6" y="3370380"/>
            <a:ext cx="1103736" cy="6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19E-6 2.34559E-6 L -0.43322 2.34559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26" grpId="0"/>
      <p:bldP spid="27" grpId="0"/>
      <p:bldP spid="28" grpId="0" animBg="1"/>
      <p:bldP spid="30" grpId="0" animBg="1"/>
      <p:bldP spid="30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17" grpId="0" animBg="1"/>
      <p:bldP spid="42" grpId="0" animBg="1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8B45B-17AF-4FD5-B6D4-11F33CF7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IoT</a:t>
            </a:r>
            <a:r>
              <a:rPr lang="de-DE" dirty="0"/>
              <a:t> </a:t>
            </a:r>
            <a:r>
              <a:rPr lang="de-DE" dirty="0" err="1"/>
              <a:t>ready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9D00EB-BDD6-4F70-9EEE-747EA9E05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Axioline Smart Elements &amp; </a:t>
            </a:r>
            <a:r>
              <a:rPr lang="en-US" dirty="0" err="1"/>
              <a:t>PLCnext</a:t>
            </a:r>
            <a:r>
              <a:rPr lang="en-US" dirty="0"/>
              <a:t> Controls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C11B23-BAC4-4D02-9C1C-8CF5B33A25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14</a:t>
            </a:fld>
            <a:endParaRPr lang="de-DE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E0F3136-5D47-4C9D-999E-6C680DEB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69" y="1273708"/>
            <a:ext cx="4678680" cy="46786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C252F04-8997-4C6A-98FF-9CE049B7CF9F}"/>
              </a:ext>
            </a:extLst>
          </p:cNvPr>
          <p:cNvSpPr txBox="1"/>
          <p:nvPr/>
        </p:nvSpPr>
        <p:spPr>
          <a:xfrm>
            <a:off x="551672" y="2550951"/>
            <a:ext cx="5198384" cy="1689863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Открытая платформа для автоматизации будущего</a:t>
            </a:r>
            <a:endParaRPr lang="de-DE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0000"/>
                </a:solidFill>
              </a:rPr>
              <a:t>Axioline Smart Elements </a:t>
            </a:r>
            <a:r>
              <a:rPr lang="ru-RU" sz="2000" dirty="0">
                <a:solidFill>
                  <a:srgbClr val="000000"/>
                </a:solidFill>
              </a:rPr>
              <a:t>оптимально подходят для контроллеров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PLCnext</a:t>
            </a:r>
            <a:r>
              <a:rPr lang="de-DE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0A4880-E466-470C-8E5B-AEAF2582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43" y="4179259"/>
            <a:ext cx="2893063" cy="162830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406AAC2-AAE5-4933-BB16-52391C977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407" y="1400175"/>
            <a:ext cx="1417789" cy="9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Надежное решение для любой автоматизации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buClr>
                <a:srgbClr val="0099A1"/>
              </a:buClr>
            </a:pPr>
            <a:r>
              <a:rPr lang="de-DE" sz="2000" dirty="0">
                <a:solidFill>
                  <a:srgbClr val="000000"/>
                </a:solidFill>
              </a:rPr>
              <a:t>I/O </a:t>
            </a:r>
            <a:r>
              <a:rPr lang="de-DE" sz="2000" dirty="0" err="1">
                <a:solidFill>
                  <a:srgbClr val="000000"/>
                </a:solidFill>
              </a:rPr>
              <a:t>solutions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for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Process</a:t>
            </a:r>
            <a:r>
              <a:rPr lang="de-DE" sz="2000" dirty="0">
                <a:solidFill>
                  <a:srgbClr val="000000"/>
                </a:solidFill>
              </a:rPr>
              <a:t> Industry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913734" y="1690130"/>
            <a:ext cx="8100109" cy="3796052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/>
        </p:nvGraphicFramePr>
        <p:xfrm>
          <a:off x="2033205" y="721794"/>
          <a:ext cx="8124003" cy="541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Eingekerbter Richtungspfeil 10"/>
          <p:cNvSpPr/>
          <p:nvPr/>
        </p:nvSpPr>
        <p:spPr>
          <a:xfrm>
            <a:off x="7469120" y="5593704"/>
            <a:ext cx="2544724" cy="453989"/>
          </a:xfrm>
          <a:prstGeom prst="chevron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2" name="Eingekerbter Richtungspfeil 11"/>
          <p:cNvSpPr/>
          <p:nvPr/>
        </p:nvSpPr>
        <p:spPr>
          <a:xfrm>
            <a:off x="5818856" y="5593702"/>
            <a:ext cx="1839848" cy="453989"/>
          </a:xfrm>
          <a:prstGeom prst="chevron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3" name="Eingekerbter Richtungspfeil 12"/>
          <p:cNvSpPr/>
          <p:nvPr/>
        </p:nvSpPr>
        <p:spPr>
          <a:xfrm>
            <a:off x="4161351" y="5593703"/>
            <a:ext cx="1847090" cy="453989"/>
          </a:xfrm>
          <a:prstGeom prst="chevr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4" name="Eingekerbter Richtungspfeil 13"/>
          <p:cNvSpPr/>
          <p:nvPr/>
        </p:nvSpPr>
        <p:spPr>
          <a:xfrm>
            <a:off x="1925681" y="5593700"/>
            <a:ext cx="2425255" cy="453989"/>
          </a:xfrm>
          <a:prstGeom prst="chevron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20" name="Eingekerbter Richtungspfeil 19"/>
          <p:cNvSpPr/>
          <p:nvPr/>
        </p:nvSpPr>
        <p:spPr>
          <a:xfrm rot="4270249">
            <a:off x="9236817" y="4278543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24" name="Textfeld 23"/>
          <p:cNvSpPr txBox="1"/>
          <p:nvPr/>
        </p:nvSpPr>
        <p:spPr>
          <a:xfrm>
            <a:off x="8637956" y="5151925"/>
            <a:ext cx="1248280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866" dirty="0">
                <a:solidFill>
                  <a:schemeClr val="bg2"/>
                </a:solidFill>
              </a:rPr>
              <a:t>PROCESS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033205" y="5151925"/>
            <a:ext cx="1117050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866" dirty="0">
                <a:solidFill>
                  <a:schemeClr val="bg2"/>
                </a:solidFill>
              </a:rPr>
              <a:t>FACTORY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102315" y="5697649"/>
            <a:ext cx="1182758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P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098188" y="5697649"/>
            <a:ext cx="1332103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AXL F XC + IS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560001" y="5697649"/>
            <a:ext cx="1332103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F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58887" y="5697649"/>
            <a:ext cx="1529224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SE</a:t>
            </a:r>
          </a:p>
        </p:txBody>
      </p:sp>
      <p:pic>
        <p:nvPicPr>
          <p:cNvPr id="1027" name="Picture 3" descr="C:\Users\pyks08\AppData\Local\Temp\7zE8B906DBC\a_0056607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69" y="4106340"/>
            <a:ext cx="1292355" cy="913360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yks08\AppData\Local\Temp\7zE0B9CB78E\a_0066499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46" y="4106986"/>
            <a:ext cx="1291443" cy="912715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6066334" y="2459924"/>
            <a:ext cx="994994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66" dirty="0">
                <a:solidFill>
                  <a:schemeClr val="bg2"/>
                </a:solidFill>
              </a:rPr>
              <a:t>HYBRID</a:t>
            </a:r>
          </a:p>
        </p:txBody>
      </p:sp>
      <p:pic>
        <p:nvPicPr>
          <p:cNvPr id="1031" name="Picture 7" descr="C:\Users\pyks08\AppData\Local\Temp\7zE0FDF891B\a_0055072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62" y="4106985"/>
            <a:ext cx="1291023" cy="9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408" y="2118944"/>
            <a:ext cx="1588801" cy="83706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9" b="97765" l="0" r="99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68" y="3344253"/>
            <a:ext cx="2290140" cy="1012185"/>
          </a:xfrm>
          <a:prstGeom prst="rect">
            <a:avLst/>
          </a:prstGeom>
        </p:spPr>
      </p:pic>
      <p:pic>
        <p:nvPicPr>
          <p:cNvPr id="1033" name="Picture 9" descr="C:\Users\pyks08\AppData\Local\Temp\7zE0791E8E3\a_0064998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06" y="4106985"/>
            <a:ext cx="1291442" cy="912714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mit Pfeil 32"/>
          <p:cNvCxnSpPr/>
          <p:nvPr/>
        </p:nvCxnSpPr>
        <p:spPr bwMode="auto">
          <a:xfrm flipV="1">
            <a:off x="8197379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Gerade Verbindung mit Pfeil 43"/>
          <p:cNvCxnSpPr/>
          <p:nvPr/>
        </p:nvCxnSpPr>
        <p:spPr bwMode="auto">
          <a:xfrm flipV="1">
            <a:off x="6629574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mit Pfeil 44"/>
          <p:cNvCxnSpPr/>
          <p:nvPr/>
        </p:nvCxnSpPr>
        <p:spPr bwMode="auto">
          <a:xfrm flipV="1">
            <a:off x="5078556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45"/>
          <p:cNvCxnSpPr/>
          <p:nvPr/>
        </p:nvCxnSpPr>
        <p:spPr bwMode="auto">
          <a:xfrm flipV="1">
            <a:off x="3457832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7" y="2133008"/>
            <a:ext cx="2031586" cy="8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5985025" y="2775026"/>
            <a:ext cx="1380839" cy="1354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67" i="1" dirty="0">
                <a:solidFill>
                  <a:schemeClr val="bg2"/>
                </a:solidFill>
              </a:rPr>
              <a:t>Смешанные</a:t>
            </a:r>
            <a:r>
              <a:rPr lang="de-DE" sz="1467" i="1" dirty="0">
                <a:solidFill>
                  <a:schemeClr val="bg2"/>
                </a:solidFill>
              </a:rPr>
              <a:t> </a:t>
            </a:r>
            <a:r>
              <a:rPr lang="ru-RU" sz="1467" i="1" dirty="0">
                <a:solidFill>
                  <a:schemeClr val="bg2"/>
                </a:solidFill>
              </a:rPr>
              <a:t>требования</a:t>
            </a:r>
            <a:endParaRPr lang="de-DE" sz="1467" i="1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Температуры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Опасность</a:t>
            </a:r>
            <a:br>
              <a:rPr lang="en-US" sz="1467" dirty="0">
                <a:solidFill>
                  <a:schemeClr val="bg2"/>
                </a:solidFill>
              </a:rPr>
            </a:br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Механическая прочность</a:t>
            </a:r>
            <a:endParaRPr lang="en-US" sz="1467" dirty="0">
              <a:solidFill>
                <a:schemeClr val="bg2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465017" y="2920930"/>
            <a:ext cx="1671107" cy="112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Резервирование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Горячая замена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Экстремальные температуры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ru-RU" sz="1467" dirty="0">
                <a:solidFill>
                  <a:schemeClr val="bg2"/>
                </a:solidFill>
              </a:rPr>
              <a:t>- Опасность</a:t>
            </a:r>
          </a:p>
        </p:txBody>
      </p:sp>
      <p:sp>
        <p:nvSpPr>
          <p:cNvPr id="51" name="Eingekerbter Richtungspfeil 50"/>
          <p:cNvSpPr/>
          <p:nvPr/>
        </p:nvSpPr>
        <p:spPr>
          <a:xfrm rot="1935084">
            <a:off x="7644742" y="2252740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2" name="Eingekerbter Richtungspfeil 51"/>
          <p:cNvSpPr/>
          <p:nvPr/>
        </p:nvSpPr>
        <p:spPr>
          <a:xfrm rot="19785538">
            <a:off x="4083344" y="2072259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3" name="Eingekerbter Richtungspfeil 52"/>
          <p:cNvSpPr/>
          <p:nvPr/>
        </p:nvSpPr>
        <p:spPr>
          <a:xfrm rot="16933792">
            <a:off x="2109342" y="4428030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4" name="Textfeld 53"/>
          <p:cNvSpPr txBox="1"/>
          <p:nvPr/>
        </p:nvSpPr>
        <p:spPr>
          <a:xfrm>
            <a:off x="2863784" y="3114902"/>
            <a:ext cx="1510766" cy="90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Размер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Эргономика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Много модулей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Цена</a:t>
            </a:r>
            <a:endParaRPr lang="en-US" sz="1467" dirty="0">
              <a:solidFill>
                <a:schemeClr val="bg2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434323" y="2821996"/>
            <a:ext cx="1502573" cy="112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Механическая прочность</a:t>
            </a:r>
            <a:br>
              <a:rPr lang="en-US" sz="1467" dirty="0">
                <a:solidFill>
                  <a:schemeClr val="bg2"/>
                </a:solidFill>
              </a:rPr>
            </a:br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Скорость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Широкий диапазон </a:t>
            </a:r>
            <a:r>
              <a:rPr lang="en-US" sz="1467" dirty="0">
                <a:solidFill>
                  <a:schemeClr val="bg2"/>
                </a:solidFill>
              </a:rPr>
              <a:t>IO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68" y="2968381"/>
            <a:ext cx="939412" cy="182553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7" y="4014086"/>
            <a:ext cx="939412" cy="1825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054" y="1786671"/>
            <a:ext cx="536697" cy="30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67" y="3115517"/>
            <a:ext cx="536697" cy="30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0" y="4223216"/>
            <a:ext cx="1348219" cy="77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pyks08\AppData\Local\Temp\7zEC6B6D905\a_0090357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6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yks08\AppData\Local\Temp\7zE0F6CDB26\a_009035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55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yks08\AppData\Local\Temp\7zE4766FA56\a_0090361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43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5" y="2902932"/>
            <a:ext cx="976501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90" y="4333764"/>
            <a:ext cx="976501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9BD5E5B0-7A83-484C-A3FD-3CF0AE09DB8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47" y="469318"/>
            <a:ext cx="1072218" cy="7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3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61F9B9-2D64-4DD0-A971-7FFAB8313A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I/O solutions for Process Industry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5458E0-E382-4EE9-80A5-22E797DE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Axioline P – </a:t>
            </a:r>
            <a:r>
              <a:rPr lang="ru-RU" dirty="0"/>
              <a:t>надежность и резервирование</a:t>
            </a:r>
            <a:endParaRPr lang="de-DE" dirty="0"/>
          </a:p>
        </p:txBody>
      </p:sp>
      <p:pic>
        <p:nvPicPr>
          <p:cNvPr id="5" name="Grafik 4" descr="Ein Bild, das Person, drinnen, Mann, Küche enthält.&#10;&#10;Automatisch generierte Beschreibung">
            <a:extLst>
              <a:ext uri="{FF2B5EF4-FFF2-40B4-BE49-F238E27FC236}">
                <a16:creationId xmlns:a16="http://schemas.microsoft.com/office/drawing/2014/main" id="{EA68752A-217E-4EEB-823A-EF8349842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"/>
          <a:stretch/>
        </p:blipFill>
        <p:spPr>
          <a:xfrm>
            <a:off x="552378" y="1563902"/>
            <a:ext cx="11088831" cy="42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1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535725"/>
            <a:ext cx="11087999" cy="648000"/>
          </a:xfrm>
        </p:spPr>
        <p:txBody>
          <a:bodyPr/>
          <a:lstStyle/>
          <a:p>
            <a:r>
              <a:rPr lang="ru-RU" b="0" dirty="0">
                <a:solidFill>
                  <a:srgbClr val="000000"/>
                </a:solidFill>
              </a:rPr>
              <a:t>Сравнение </a:t>
            </a:r>
            <a:r>
              <a:rPr lang="en-US" b="0" dirty="0">
                <a:solidFill>
                  <a:srgbClr val="000000"/>
                </a:solidFill>
              </a:rPr>
              <a:t>AXL </a:t>
            </a:r>
            <a:r>
              <a:rPr lang="en-US" dirty="0">
                <a:solidFill>
                  <a:srgbClr val="000000"/>
                </a:solidFill>
              </a:rPr>
              <a:t>F </a:t>
            </a:r>
            <a:r>
              <a:rPr lang="ru-RU" b="0" dirty="0">
                <a:solidFill>
                  <a:srgbClr val="000000"/>
                </a:solidFill>
              </a:rPr>
              <a:t>и </a:t>
            </a:r>
            <a:r>
              <a:rPr lang="en-US" b="0" dirty="0">
                <a:solidFill>
                  <a:srgbClr val="000000"/>
                </a:solidFill>
              </a:rPr>
              <a:t>AXL </a:t>
            </a:r>
            <a:r>
              <a:rPr lang="en-US" dirty="0">
                <a:solidFill>
                  <a:srgbClr val="000000"/>
                </a:solidFill>
              </a:rPr>
              <a:t>P</a:t>
            </a:r>
            <a:endParaRPr lang="en-US" sz="319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53211" y="202762"/>
            <a:ext cx="11083991" cy="431844"/>
          </a:xfrm>
        </p:spPr>
        <p:txBody>
          <a:bodyPr/>
          <a:lstStyle/>
          <a:p>
            <a:r>
              <a:rPr lang="de-DE" sz="2000" dirty="0"/>
              <a:t>I/O </a:t>
            </a:r>
            <a:r>
              <a:rPr lang="de-DE" sz="2000" dirty="0" err="1"/>
              <a:t>solutions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Process</a:t>
            </a:r>
            <a:r>
              <a:rPr lang="de-DE" sz="2000" dirty="0"/>
              <a:t> </a:t>
            </a:r>
            <a:r>
              <a:rPr lang="de-DE" sz="2000" dirty="0" err="1"/>
              <a:t>Industry</a:t>
            </a:r>
            <a:endParaRPr lang="de-DE" sz="20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60215"/>
              </p:ext>
            </p:extLst>
          </p:nvPr>
        </p:nvGraphicFramePr>
        <p:xfrm>
          <a:off x="810361" y="3329033"/>
          <a:ext cx="8737342" cy="2793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8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8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983">
                <a:tc>
                  <a:txBody>
                    <a:bodyPr/>
                    <a:lstStyle/>
                    <a:p>
                      <a:r>
                        <a:rPr lang="en-US" sz="2100" dirty="0"/>
                        <a:t>AXL F Hardened IO</a:t>
                      </a:r>
                    </a:p>
                  </a:txBody>
                  <a:tcPr marL="121860" marR="121860" marT="60952" marB="60952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AXL</a:t>
                      </a:r>
                      <a:r>
                        <a:rPr lang="en-US" sz="2100" baseline="0" dirty="0"/>
                        <a:t> P</a:t>
                      </a:r>
                      <a:endParaRPr lang="en-US" sz="2100" dirty="0"/>
                    </a:p>
                  </a:txBody>
                  <a:tcPr marL="121860" marR="121860" marT="60952" marB="6095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61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AXL F </a:t>
                      </a:r>
                      <a:r>
                        <a:rPr lang="ru-RU" sz="1900" dirty="0"/>
                        <a:t>локальная шина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XC-</a:t>
                      </a:r>
                      <a:r>
                        <a:rPr lang="ru-RU" sz="1900" dirty="0"/>
                        <a:t>модули</a:t>
                      </a:r>
                      <a:endParaRPr lang="en-US" sz="1900" dirty="0"/>
                    </a:p>
                    <a:p>
                      <a:pPr marL="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/>
                        <a:t>PN </a:t>
                      </a:r>
                      <a:r>
                        <a:rPr lang="ru-RU" sz="1900" dirty="0"/>
                        <a:t>Резервирование</a:t>
                      </a:r>
                      <a:r>
                        <a:rPr lang="en-US" sz="1900" dirty="0"/>
                        <a:t> (S2)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HART </a:t>
                      </a:r>
                      <a:r>
                        <a:rPr lang="ru-RU" sz="1900" dirty="0"/>
                        <a:t>- поддержка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NAMUR </a:t>
                      </a:r>
                      <a:r>
                        <a:rPr lang="ru-RU" sz="1900" dirty="0"/>
                        <a:t>входы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err="1"/>
                        <a:t>Ех</a:t>
                      </a:r>
                      <a:r>
                        <a:rPr lang="ru-RU" sz="1900" dirty="0"/>
                        <a:t>-модули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Zone</a:t>
                      </a:r>
                      <a:r>
                        <a:rPr lang="en-US" sz="1900" baseline="0" dirty="0"/>
                        <a:t> 2 </a:t>
                      </a:r>
                      <a:r>
                        <a:rPr lang="en-US" sz="1500" baseline="0" dirty="0"/>
                        <a:t>(acc. ATEX, </a:t>
                      </a:r>
                      <a:r>
                        <a:rPr lang="en-US" sz="1500" baseline="0" dirty="0" err="1"/>
                        <a:t>IECex</a:t>
                      </a:r>
                      <a:r>
                        <a:rPr lang="en-US" sz="1500" baseline="0" dirty="0"/>
                        <a:t> and UL)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60" marR="121860" marT="60952" marB="6095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>
                          <a:solidFill>
                            <a:schemeClr val="accent2"/>
                          </a:solidFill>
                        </a:rPr>
                        <a:t>Новая локальная шина</a:t>
                      </a:r>
                      <a:endParaRPr lang="en-US" sz="1900" dirty="0">
                        <a:solidFill>
                          <a:schemeClr val="accent2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accent2"/>
                          </a:solidFill>
                        </a:rPr>
                        <a:t>Горячая замена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Ethernet-</a:t>
                      </a:r>
                      <a:r>
                        <a:rPr lang="ru-RU" sz="1600" dirty="0">
                          <a:solidFill>
                            <a:schemeClr val="accent2"/>
                          </a:solidFill>
                        </a:rPr>
                        <a:t>резервирование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PN </a:t>
                      </a:r>
                      <a:r>
                        <a:rPr lang="ru-RU" sz="1900" dirty="0"/>
                        <a:t>Резервирование</a:t>
                      </a:r>
                      <a:r>
                        <a:rPr lang="en-US" sz="1900" dirty="0"/>
                        <a:t> (S2, R1 &amp; R2)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HART </a:t>
                      </a:r>
                      <a:r>
                        <a:rPr lang="ru-RU" sz="1900" dirty="0"/>
                        <a:t>- поддержка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NAMUR </a:t>
                      </a:r>
                      <a:r>
                        <a:rPr lang="ru-RU" sz="1900" dirty="0"/>
                        <a:t>входы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err="1"/>
                        <a:t>Ех</a:t>
                      </a:r>
                      <a:r>
                        <a:rPr lang="ru-RU" sz="1900" dirty="0"/>
                        <a:t>-модули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Zone</a:t>
                      </a:r>
                      <a:r>
                        <a:rPr lang="en-US" sz="1900" baseline="0" dirty="0"/>
                        <a:t> 2 </a:t>
                      </a:r>
                      <a:r>
                        <a:rPr lang="en-US" sz="1500" baseline="0" dirty="0"/>
                        <a:t>(acc. ATEX, </a:t>
                      </a:r>
                      <a:r>
                        <a:rPr lang="en-US" sz="1500" baseline="0" dirty="0" err="1"/>
                        <a:t>IECex</a:t>
                      </a:r>
                      <a:r>
                        <a:rPr lang="en-US" sz="1500" baseline="0" dirty="0"/>
                        <a:t> and UL)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60" marR="121860" marT="60952" marB="6095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585236" y="6217835"/>
            <a:ext cx="3678379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900" dirty="0">
                <a:solidFill>
                  <a:srgbClr val="FF0000"/>
                </a:solidFill>
              </a:rPr>
              <a:t>Несовместимы на одной шине</a:t>
            </a:r>
            <a:r>
              <a:rPr lang="en-US" sz="19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475" y="634607"/>
            <a:ext cx="3194725" cy="3194725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4425" y="202762"/>
            <a:ext cx="3952874" cy="39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91C6FF-7666-43C7-9861-74E91B95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081"/>
            <a:ext cx="12190413" cy="68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3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49F59-13FC-4C75-98E6-F59855E25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31"/>
            <a:ext cx="12190413" cy="6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Надежное решение для любой автоматизации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buClr>
                <a:srgbClr val="0099A1"/>
              </a:buClr>
            </a:pPr>
            <a:r>
              <a:rPr lang="de-DE" sz="2000" dirty="0">
                <a:solidFill>
                  <a:srgbClr val="000000"/>
                </a:solidFill>
              </a:rPr>
              <a:t>I/O </a:t>
            </a:r>
            <a:r>
              <a:rPr lang="de-DE" sz="2000" dirty="0" err="1">
                <a:solidFill>
                  <a:srgbClr val="000000"/>
                </a:solidFill>
              </a:rPr>
              <a:t>solutions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for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Process</a:t>
            </a:r>
            <a:r>
              <a:rPr lang="de-DE" sz="2000" dirty="0">
                <a:solidFill>
                  <a:srgbClr val="000000"/>
                </a:solidFill>
              </a:rPr>
              <a:t> Industry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913734" y="1690130"/>
            <a:ext cx="8100109" cy="3796052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/>
        </p:nvGraphicFramePr>
        <p:xfrm>
          <a:off x="2033205" y="721794"/>
          <a:ext cx="8124003" cy="541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Eingekerbter Richtungspfeil 10"/>
          <p:cNvSpPr/>
          <p:nvPr/>
        </p:nvSpPr>
        <p:spPr>
          <a:xfrm>
            <a:off x="7469120" y="5593704"/>
            <a:ext cx="2544724" cy="453989"/>
          </a:xfrm>
          <a:prstGeom prst="chevron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2" name="Eingekerbter Richtungspfeil 11"/>
          <p:cNvSpPr/>
          <p:nvPr/>
        </p:nvSpPr>
        <p:spPr>
          <a:xfrm>
            <a:off x="5818856" y="5593702"/>
            <a:ext cx="1839848" cy="453989"/>
          </a:xfrm>
          <a:prstGeom prst="chevron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3" name="Eingekerbter Richtungspfeil 12"/>
          <p:cNvSpPr/>
          <p:nvPr/>
        </p:nvSpPr>
        <p:spPr>
          <a:xfrm>
            <a:off x="4161351" y="5593703"/>
            <a:ext cx="1847090" cy="453989"/>
          </a:xfrm>
          <a:prstGeom prst="chevron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14" name="Eingekerbter Richtungspfeil 13"/>
          <p:cNvSpPr/>
          <p:nvPr/>
        </p:nvSpPr>
        <p:spPr>
          <a:xfrm>
            <a:off x="1925681" y="5593700"/>
            <a:ext cx="2425255" cy="453989"/>
          </a:xfrm>
          <a:prstGeom prst="chevron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20" name="Eingekerbter Richtungspfeil 19"/>
          <p:cNvSpPr/>
          <p:nvPr/>
        </p:nvSpPr>
        <p:spPr>
          <a:xfrm rot="4270249">
            <a:off x="9236817" y="4278543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24" name="Textfeld 23"/>
          <p:cNvSpPr txBox="1"/>
          <p:nvPr/>
        </p:nvSpPr>
        <p:spPr>
          <a:xfrm>
            <a:off x="8637956" y="5151925"/>
            <a:ext cx="1248280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866" dirty="0">
                <a:solidFill>
                  <a:schemeClr val="bg2"/>
                </a:solidFill>
              </a:rPr>
              <a:t>PROCESS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033205" y="5151925"/>
            <a:ext cx="1117050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866" dirty="0">
                <a:solidFill>
                  <a:schemeClr val="bg2"/>
                </a:solidFill>
              </a:rPr>
              <a:t>FACTORY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102315" y="5697649"/>
            <a:ext cx="1182758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P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098188" y="5697649"/>
            <a:ext cx="1332103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AXL F XC + IS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560001" y="5697649"/>
            <a:ext cx="1332103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F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58887" y="5697649"/>
            <a:ext cx="1529224" cy="246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Axioline SE</a:t>
            </a:r>
          </a:p>
        </p:txBody>
      </p:sp>
      <p:pic>
        <p:nvPicPr>
          <p:cNvPr id="1027" name="Picture 3" descr="C:\Users\pyks08\AppData\Local\Temp\7zE8B906DBC\a_0056607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69" y="4106340"/>
            <a:ext cx="1292355" cy="913360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yks08\AppData\Local\Temp\7zE0B9CB78E\a_0066499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46" y="4106986"/>
            <a:ext cx="1291443" cy="912715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6066334" y="2459924"/>
            <a:ext cx="994994" cy="287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66" dirty="0">
                <a:solidFill>
                  <a:schemeClr val="bg2"/>
                </a:solidFill>
              </a:rPr>
              <a:t>HYBRID</a:t>
            </a:r>
          </a:p>
        </p:txBody>
      </p:sp>
      <p:pic>
        <p:nvPicPr>
          <p:cNvPr id="1031" name="Picture 7" descr="C:\Users\pyks08\AppData\Local\Temp\7zE0FDF891B\a_0055072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62" y="4106985"/>
            <a:ext cx="1291023" cy="9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408" y="2118944"/>
            <a:ext cx="1588801" cy="83706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9" b="97765" l="0" r="99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68" y="3344253"/>
            <a:ext cx="2290140" cy="1012185"/>
          </a:xfrm>
          <a:prstGeom prst="rect">
            <a:avLst/>
          </a:prstGeom>
        </p:spPr>
      </p:pic>
      <p:pic>
        <p:nvPicPr>
          <p:cNvPr id="1033" name="Picture 9" descr="C:\Users\pyks08\AppData\Local\Temp\7zE0791E8E3\a_0064998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06" y="4106985"/>
            <a:ext cx="1291442" cy="912714"/>
          </a:xfrm>
          <a:prstGeom prst="rect">
            <a:avLst/>
          </a:prstGeom>
          <a:noFill/>
          <a:ln w="3175">
            <a:solidFill>
              <a:srgbClr val="7E9C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mit Pfeil 32"/>
          <p:cNvCxnSpPr/>
          <p:nvPr/>
        </p:nvCxnSpPr>
        <p:spPr bwMode="auto">
          <a:xfrm flipV="1">
            <a:off x="8197379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Gerade Verbindung mit Pfeil 43"/>
          <p:cNvCxnSpPr/>
          <p:nvPr/>
        </p:nvCxnSpPr>
        <p:spPr bwMode="auto">
          <a:xfrm flipV="1">
            <a:off x="6629574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mit Pfeil 44"/>
          <p:cNvCxnSpPr/>
          <p:nvPr/>
        </p:nvCxnSpPr>
        <p:spPr bwMode="auto">
          <a:xfrm flipV="1">
            <a:off x="5078556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45"/>
          <p:cNvCxnSpPr/>
          <p:nvPr/>
        </p:nvCxnSpPr>
        <p:spPr bwMode="auto">
          <a:xfrm flipV="1">
            <a:off x="3457832" y="5007626"/>
            <a:ext cx="0" cy="575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7" y="2133008"/>
            <a:ext cx="2031586" cy="8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5985025" y="2775026"/>
            <a:ext cx="1380839" cy="1354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67" i="1" dirty="0">
                <a:solidFill>
                  <a:schemeClr val="bg2"/>
                </a:solidFill>
              </a:rPr>
              <a:t>Смешанные</a:t>
            </a:r>
            <a:r>
              <a:rPr lang="de-DE" sz="1467" i="1" dirty="0">
                <a:solidFill>
                  <a:schemeClr val="bg2"/>
                </a:solidFill>
              </a:rPr>
              <a:t> </a:t>
            </a:r>
            <a:r>
              <a:rPr lang="ru-RU" sz="1467" i="1" dirty="0">
                <a:solidFill>
                  <a:schemeClr val="bg2"/>
                </a:solidFill>
              </a:rPr>
              <a:t>требования</a:t>
            </a:r>
            <a:endParaRPr lang="de-DE" sz="1467" i="1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Температуры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Опасность</a:t>
            </a:r>
            <a:br>
              <a:rPr lang="en-US" sz="1467" dirty="0">
                <a:solidFill>
                  <a:schemeClr val="bg2"/>
                </a:solidFill>
              </a:rPr>
            </a:br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Механическая прочность</a:t>
            </a:r>
            <a:endParaRPr lang="en-US" sz="1467" dirty="0">
              <a:solidFill>
                <a:schemeClr val="bg2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465017" y="2920930"/>
            <a:ext cx="1671107" cy="112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Резервирование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Горячая замена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Экстремальные температуры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ru-RU" sz="1467" dirty="0">
                <a:solidFill>
                  <a:schemeClr val="bg2"/>
                </a:solidFill>
              </a:rPr>
              <a:t>- Опасность</a:t>
            </a:r>
          </a:p>
        </p:txBody>
      </p:sp>
      <p:sp>
        <p:nvSpPr>
          <p:cNvPr id="51" name="Eingekerbter Richtungspfeil 50"/>
          <p:cNvSpPr/>
          <p:nvPr/>
        </p:nvSpPr>
        <p:spPr>
          <a:xfrm rot="1935084">
            <a:off x="7644742" y="2252740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2" name="Eingekerbter Richtungspfeil 51"/>
          <p:cNvSpPr/>
          <p:nvPr/>
        </p:nvSpPr>
        <p:spPr>
          <a:xfrm rot="19785538">
            <a:off x="4083344" y="2072259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3" name="Eingekerbter Richtungspfeil 52"/>
          <p:cNvSpPr/>
          <p:nvPr/>
        </p:nvSpPr>
        <p:spPr>
          <a:xfrm rot="16933792">
            <a:off x="2109342" y="4428030"/>
            <a:ext cx="535183" cy="7323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 sz="2799"/>
          </a:p>
        </p:txBody>
      </p:sp>
      <p:sp>
        <p:nvSpPr>
          <p:cNvPr id="54" name="Textfeld 53"/>
          <p:cNvSpPr txBox="1"/>
          <p:nvPr/>
        </p:nvSpPr>
        <p:spPr>
          <a:xfrm>
            <a:off x="2863784" y="3114902"/>
            <a:ext cx="1510766" cy="90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Размер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Эргономика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Много модулей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Цена</a:t>
            </a:r>
            <a:endParaRPr lang="en-US" sz="1467" dirty="0">
              <a:solidFill>
                <a:schemeClr val="bg2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434323" y="2821996"/>
            <a:ext cx="1502573" cy="112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Механическая прочность</a:t>
            </a:r>
            <a:br>
              <a:rPr lang="en-US" sz="1467" dirty="0">
                <a:solidFill>
                  <a:schemeClr val="bg2"/>
                </a:solidFill>
              </a:rPr>
            </a:br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Скорость</a:t>
            </a:r>
            <a:endParaRPr lang="en-US" sz="1467" dirty="0">
              <a:solidFill>
                <a:schemeClr val="bg2"/>
              </a:solidFill>
            </a:endParaRPr>
          </a:p>
          <a:p>
            <a:r>
              <a:rPr lang="en-US" sz="1467" dirty="0">
                <a:solidFill>
                  <a:schemeClr val="bg2"/>
                </a:solidFill>
              </a:rPr>
              <a:t>- </a:t>
            </a:r>
            <a:r>
              <a:rPr lang="ru-RU" sz="1467" dirty="0">
                <a:solidFill>
                  <a:schemeClr val="bg2"/>
                </a:solidFill>
              </a:rPr>
              <a:t>Широкий диапазон </a:t>
            </a:r>
            <a:r>
              <a:rPr lang="en-US" sz="1467" dirty="0">
                <a:solidFill>
                  <a:schemeClr val="bg2"/>
                </a:solidFill>
              </a:rPr>
              <a:t>IO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68" y="2968381"/>
            <a:ext cx="939412" cy="182553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7" y="4014086"/>
            <a:ext cx="939412" cy="1825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054" y="1786671"/>
            <a:ext cx="536697" cy="30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67" y="3115517"/>
            <a:ext cx="536697" cy="30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0" y="4223216"/>
            <a:ext cx="1348219" cy="77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pyks08\AppData\Local\Temp\7zEC6B6D905\a_0090357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6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yks08\AppData\Local\Temp\7zE0F6CDB26\a_009035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55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yks08\AppData\Local\Temp\7zE4766FA56\a_0090361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43" y="3377142"/>
            <a:ext cx="336781" cy="3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5" y="2902932"/>
            <a:ext cx="976501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90" y="4333764"/>
            <a:ext cx="976501" cy="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9BD5E5B0-7A83-484C-A3FD-3CF0AE09DB8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47" y="469318"/>
            <a:ext cx="1072218" cy="7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528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7">
            <a:extLst>
              <a:ext uri="{FF2B5EF4-FFF2-40B4-BE49-F238E27FC236}">
                <a16:creationId xmlns:a16="http://schemas.microsoft.com/office/drawing/2014/main" id="{7CF0E106-A545-49FE-9202-E0FC1634D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5156" y="5777155"/>
            <a:ext cx="2265738" cy="59379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B423ED-5BA4-4C7C-BA4C-D1AF588F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661" y="469050"/>
            <a:ext cx="7141042" cy="648000"/>
          </a:xfrm>
        </p:spPr>
        <p:txBody>
          <a:bodyPr/>
          <a:lstStyle/>
          <a:p>
            <a:r>
              <a:rPr lang="ru-RU" dirty="0"/>
              <a:t>Ваши ключевые преимущества: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5098489-E26D-45F2-835F-461EF7DC13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8661" y="67125"/>
            <a:ext cx="7141042" cy="432000"/>
          </a:xfrm>
        </p:spPr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AAA4FC-233D-4400-88BB-E218BBDC33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20</a:t>
            </a:fld>
            <a:endParaRPr lang="de-DE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EE95F87-068F-4DFF-8486-6CD30EC9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667" y="0"/>
            <a:ext cx="4238392" cy="6859588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A938DC3C-E535-4430-8854-9D3B9FC1E9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68660" y="1187325"/>
            <a:ext cx="7121753" cy="4248000"/>
          </a:xfrm>
        </p:spPr>
        <p:txBody>
          <a:bodyPr/>
          <a:lstStyle/>
          <a:p>
            <a:r>
              <a:rPr lang="de-DE" sz="2000" dirty="0"/>
              <a:t>Axioline Smart Elements </a:t>
            </a:r>
            <a:r>
              <a:rPr lang="ru-RU" sz="2000" b="1" dirty="0">
                <a:solidFill>
                  <a:schemeClr val="accent2"/>
                </a:solidFill>
              </a:rPr>
              <a:t>_______</a:t>
            </a:r>
            <a:r>
              <a:rPr lang="de-DE" sz="2000" dirty="0"/>
              <a:t> </a:t>
            </a:r>
            <a:r>
              <a:rPr lang="ru-RU" sz="2000" dirty="0"/>
              <a:t>собираются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Очень</a:t>
            </a:r>
            <a:r>
              <a:rPr lang="en-US" sz="2000" dirty="0"/>
              <a:t> </a:t>
            </a:r>
            <a:r>
              <a:rPr lang="ru-RU" sz="2000" b="1" dirty="0">
                <a:solidFill>
                  <a:schemeClr val="accent2"/>
                </a:solidFill>
              </a:rPr>
              <a:t>________________</a:t>
            </a:r>
            <a:endParaRPr lang="en-US" sz="2000" b="1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solidFill>
                  <a:schemeClr val="accent2"/>
                </a:solidFill>
              </a:rPr>
              <a:t>    _____</a:t>
            </a:r>
            <a:r>
              <a:rPr lang="en-US" sz="2000" dirty="0"/>
              <a:t> </a:t>
            </a:r>
            <a:r>
              <a:rPr lang="ru-RU" sz="2000" dirty="0"/>
              <a:t>разных</a:t>
            </a:r>
            <a:r>
              <a:rPr lang="en-US" sz="2000" dirty="0"/>
              <a:t> I/O</a:t>
            </a:r>
            <a:r>
              <a:rPr lang="ru-RU" sz="2000" dirty="0"/>
              <a:t>-модуля занимают всего </a:t>
            </a:r>
            <a:r>
              <a:rPr lang="en-US" sz="2000" dirty="0"/>
              <a:t>15</a:t>
            </a:r>
            <a:r>
              <a:rPr lang="ru-RU" sz="2000" dirty="0"/>
              <a:t>мм в шкафу</a:t>
            </a:r>
            <a:br>
              <a:rPr lang="ru-RU" sz="2000" dirty="0"/>
            </a:br>
            <a:r>
              <a:rPr lang="ru-RU" sz="2000" dirty="0"/>
              <a:t>    (</a:t>
            </a:r>
            <a:r>
              <a:rPr lang="ru-RU" sz="2000" b="1" dirty="0">
                <a:solidFill>
                  <a:schemeClr val="accent2"/>
                </a:solidFill>
              </a:rPr>
              <a:t>меньше _</a:t>
            </a:r>
            <a:r>
              <a:rPr lang="en-US" sz="2000" b="1" dirty="0">
                <a:solidFill>
                  <a:schemeClr val="accent2"/>
                </a:solidFill>
              </a:rPr>
              <a:t>__</a:t>
            </a:r>
            <a:r>
              <a:rPr lang="ru-RU" sz="2000" b="1" dirty="0">
                <a:solidFill>
                  <a:schemeClr val="accent2"/>
                </a:solidFill>
              </a:rPr>
              <a:t>_ мм </a:t>
            </a:r>
            <a:r>
              <a:rPr lang="ru-RU" sz="2000" dirty="0"/>
              <a:t>на дискретный канал)</a:t>
            </a:r>
            <a:endParaRPr lang="en-US" sz="2000" dirty="0"/>
          </a:p>
          <a:p>
            <a:r>
              <a:rPr lang="ru-RU" sz="2000" dirty="0"/>
              <a:t>Совместимы со</a:t>
            </a:r>
            <a:r>
              <a:rPr lang="en-US" sz="2000" dirty="0"/>
              <a:t> </a:t>
            </a:r>
            <a:r>
              <a:rPr lang="ru-RU" sz="2000" b="1" dirty="0">
                <a:solidFill>
                  <a:schemeClr val="accent2"/>
                </a:solidFill>
              </a:rPr>
              <a:t>_______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/>
              <a:t>линейкой </a:t>
            </a:r>
            <a:r>
              <a:rPr lang="en-US" sz="2000" dirty="0" err="1"/>
              <a:t>Axiocontrol</a:t>
            </a:r>
            <a:r>
              <a:rPr lang="en-US" sz="2000" dirty="0"/>
              <a:t> (</a:t>
            </a:r>
            <a:r>
              <a:rPr lang="ru-RU" sz="2000" dirty="0"/>
              <a:t>включая </a:t>
            </a:r>
            <a:r>
              <a:rPr lang="en-US" sz="2000" b="1" dirty="0" err="1"/>
              <a:t>PLCNext</a:t>
            </a:r>
            <a:r>
              <a:rPr lang="en-US" sz="2000" dirty="0"/>
              <a:t>), Axioline F </a:t>
            </a:r>
            <a:r>
              <a:rPr lang="ru-RU" sz="2000" dirty="0"/>
              <a:t>и могут работать одновременно (идеально для модернизации)</a:t>
            </a:r>
          </a:p>
          <a:p>
            <a:r>
              <a:rPr lang="ru-RU" sz="2000" dirty="0"/>
              <a:t>Можно использовать совместно с </a:t>
            </a:r>
            <a:r>
              <a:rPr lang="ru-RU" sz="2000" b="1" dirty="0">
                <a:solidFill>
                  <a:schemeClr val="accent2"/>
                </a:solidFill>
              </a:rPr>
              <a:t>_______</a:t>
            </a:r>
            <a:r>
              <a:rPr lang="ru-RU" sz="2000" dirty="0"/>
              <a:t>модулями для широчайшего спектра сигналов</a:t>
            </a:r>
          </a:p>
          <a:p>
            <a:r>
              <a:rPr lang="ru-RU" sz="2000" dirty="0"/>
              <a:t>Экономия до </a:t>
            </a:r>
            <a:r>
              <a:rPr lang="ru-RU" sz="2000" b="1" dirty="0">
                <a:solidFill>
                  <a:schemeClr val="accent2"/>
                </a:solidFill>
              </a:rPr>
              <a:t>_____</a:t>
            </a:r>
            <a:r>
              <a:rPr lang="ru-RU" sz="2000" dirty="0"/>
              <a:t> по сравнению с </a:t>
            </a:r>
            <a:r>
              <a:rPr lang="en-US" sz="2000" dirty="0"/>
              <a:t>Axioline F</a:t>
            </a:r>
            <a:endParaRPr lang="de-DE" sz="2000" dirty="0"/>
          </a:p>
          <a:p>
            <a:endParaRPr lang="de-DE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231BF4-006D-4D39-8736-D059E0A084BA}"/>
              </a:ext>
            </a:extLst>
          </p:cNvPr>
          <p:cNvSpPr/>
          <p:nvPr/>
        </p:nvSpPr>
        <p:spPr>
          <a:xfrm>
            <a:off x="8077500" y="1099763"/>
            <a:ext cx="1208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ЛЕГКО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AA595B-C36B-4912-B88D-DCAB8143D286}"/>
              </a:ext>
            </a:extLst>
          </p:cNvPr>
          <p:cNvSpPr/>
          <p:nvPr/>
        </p:nvSpPr>
        <p:spPr>
          <a:xfrm>
            <a:off x="5297447" y="2231679"/>
            <a:ext cx="835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ДВА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75B136-767C-4D21-9D29-AFEC08A015FC}"/>
              </a:ext>
            </a:extLst>
          </p:cNvPr>
          <p:cNvSpPr/>
          <p:nvPr/>
        </p:nvSpPr>
        <p:spPr>
          <a:xfrm>
            <a:off x="6450894" y="2702555"/>
            <a:ext cx="613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0.6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43E7E8-5F42-4A5E-B5DC-8B403AA85DF6}"/>
              </a:ext>
            </a:extLst>
          </p:cNvPr>
          <p:cNvSpPr/>
          <p:nvPr/>
        </p:nvSpPr>
        <p:spPr>
          <a:xfrm>
            <a:off x="7245472" y="3175944"/>
            <a:ext cx="1046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ВСЕЙ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8A6C80-CB94-4B5B-BA6C-F724E15F3D62}"/>
              </a:ext>
            </a:extLst>
          </p:cNvPr>
          <p:cNvSpPr/>
          <p:nvPr/>
        </p:nvSpPr>
        <p:spPr>
          <a:xfrm>
            <a:off x="9338979" y="4242974"/>
            <a:ext cx="1090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Inline</a:t>
            </a:r>
            <a:r>
              <a:rPr lang="ru-RU" sz="2400" b="1" dirty="0">
                <a:solidFill>
                  <a:schemeClr val="accent2"/>
                </a:solidFill>
              </a:rPr>
              <a:t>-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BC38DF-4E16-4459-A15E-FB2096D58C6E}"/>
              </a:ext>
            </a:extLst>
          </p:cNvPr>
          <p:cNvSpPr/>
          <p:nvPr/>
        </p:nvSpPr>
        <p:spPr>
          <a:xfrm>
            <a:off x="6033602" y="1647153"/>
            <a:ext cx="2426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КОМПАКТНЫЕ</a:t>
            </a:r>
            <a:endParaRPr lang="ru-RU" dirty="0"/>
          </a:p>
        </p:txBody>
      </p:sp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5E6C563C-5F69-44F5-A6DA-1B896331F4F7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555905" y="5637082"/>
            <a:ext cx="1929993" cy="8988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719204-6885-4B5B-9056-76325BDBC984}"/>
              </a:ext>
            </a:extLst>
          </p:cNvPr>
          <p:cNvSpPr txBox="1"/>
          <p:nvPr/>
        </p:nvSpPr>
        <p:spPr>
          <a:xfrm>
            <a:off x="3965606" y="918043"/>
            <a:ext cx="466725" cy="1197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39A301-C793-46B9-AE10-5E58AC45395E}"/>
              </a:ext>
            </a:extLst>
          </p:cNvPr>
          <p:cNvSpPr txBox="1"/>
          <p:nvPr/>
        </p:nvSpPr>
        <p:spPr>
          <a:xfrm>
            <a:off x="4400452" y="1632969"/>
            <a:ext cx="466725" cy="1197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B9B1D-3453-4C52-BEC8-7DD8C2CCE727}"/>
              </a:ext>
            </a:extLst>
          </p:cNvPr>
          <p:cNvSpPr txBox="1"/>
          <p:nvPr/>
        </p:nvSpPr>
        <p:spPr>
          <a:xfrm>
            <a:off x="4037241" y="3024217"/>
            <a:ext cx="466725" cy="1197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53593-778D-4FDF-80C9-20A9A606D8BC}"/>
              </a:ext>
            </a:extLst>
          </p:cNvPr>
          <p:cNvSpPr txBox="1"/>
          <p:nvPr/>
        </p:nvSpPr>
        <p:spPr>
          <a:xfrm>
            <a:off x="4390136" y="3967231"/>
            <a:ext cx="466725" cy="1197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38C50-FEB9-44AF-807C-9768549F3D73}"/>
              </a:ext>
            </a:extLst>
          </p:cNvPr>
          <p:cNvSpPr txBox="1"/>
          <p:nvPr/>
        </p:nvSpPr>
        <p:spPr>
          <a:xfrm>
            <a:off x="4020223" y="4666621"/>
            <a:ext cx="466725" cy="1197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5F2F6EF-2D89-4423-9C54-C08396EAEB6C}"/>
              </a:ext>
            </a:extLst>
          </p:cNvPr>
          <p:cNvSpPr/>
          <p:nvPr/>
        </p:nvSpPr>
        <p:spPr>
          <a:xfrm>
            <a:off x="6924028" y="4950257"/>
            <a:ext cx="10901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4294738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2" grpId="0"/>
      <p:bldP spid="7" grpId="0"/>
      <p:bldP spid="8" grpId="0"/>
      <p:bldP spid="9" grpId="0"/>
      <p:bldP spid="10" grpId="0"/>
      <p:bldP spid="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/>
          <p:cNvSpPr>
            <a:spLocks noGrp="1"/>
          </p:cNvSpPr>
          <p:nvPr>
            <p:ph type="title"/>
          </p:nvPr>
        </p:nvSpPr>
        <p:spPr>
          <a:xfrm>
            <a:off x="549275" y="908049"/>
            <a:ext cx="11088000" cy="648000"/>
          </a:xfrm>
        </p:spPr>
        <p:txBody>
          <a:bodyPr/>
          <a:lstStyle/>
          <a:p>
            <a:r>
              <a:rPr lang="de-DE" b="0" dirty="0"/>
              <a:t>Axioline</a:t>
            </a:r>
            <a:r>
              <a:rPr lang="de-DE" dirty="0"/>
              <a:t> </a:t>
            </a:r>
            <a:r>
              <a:rPr lang="de-DE" sz="3200" dirty="0">
                <a:solidFill>
                  <a:srgbClr val="92D050"/>
                </a:solidFill>
              </a:rPr>
              <a:t>Smart Elements – </a:t>
            </a:r>
            <a:r>
              <a:rPr lang="ru-RU" sz="3200" dirty="0">
                <a:solidFill>
                  <a:srgbClr val="92D050"/>
                </a:solidFill>
              </a:rPr>
              <a:t>автоматизация будущего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6D6332D2-1C07-46B0-8D50-28A3C098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59" b="13686"/>
          <a:stretch/>
        </p:blipFill>
        <p:spPr>
          <a:xfrm>
            <a:off x="-180098" y="1932873"/>
            <a:ext cx="5057073" cy="36338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05DBE9-7A88-41A4-8467-DB7C6486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368" y="5276173"/>
            <a:ext cx="30575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8B45B-17AF-4FD5-B6D4-11F33CF7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Новая компактная система </a:t>
            </a:r>
            <a:r>
              <a:rPr lang="de-DE" b="0" dirty="0" err="1"/>
              <a:t>Axioline</a:t>
            </a:r>
            <a:r>
              <a:rPr lang="de-DE" b="0" dirty="0"/>
              <a:t> </a:t>
            </a:r>
            <a:r>
              <a:rPr lang="de-DE" sz="3200" dirty="0">
                <a:solidFill>
                  <a:srgbClr val="0099A1"/>
                </a:solidFill>
              </a:rPr>
              <a:t>Smart Elements</a:t>
            </a:r>
            <a:r>
              <a:rPr lang="ru-RU" sz="3200" dirty="0">
                <a:solidFill>
                  <a:srgbClr val="0099A1"/>
                </a:solidFill>
              </a:rPr>
              <a:t> </a:t>
            </a:r>
            <a:endParaRPr lang="de-DE" dirty="0">
              <a:solidFill>
                <a:srgbClr val="0099A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9D00EB-BDD6-4F70-9EEE-747EA9E05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C11B23-BAC4-4D02-9C1C-8CF5B33A253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3</a:t>
            </a:fld>
            <a:endParaRPr lang="de-DE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A2C14B-B0EF-417B-8C1B-5BF9BDA1B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655" y="2337501"/>
            <a:ext cx="7433062" cy="345696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B56528C-481F-4DF6-9F29-A5E50A9BC50C}"/>
              </a:ext>
            </a:extLst>
          </p:cNvPr>
          <p:cNvSpPr txBox="1"/>
          <p:nvPr/>
        </p:nvSpPr>
        <p:spPr>
          <a:xfrm>
            <a:off x="156509" y="3228505"/>
            <a:ext cx="2808069" cy="751839"/>
          </a:xfrm>
          <a:prstGeom prst="rect">
            <a:avLst/>
          </a:prstGeom>
          <a:noFill/>
          <a:ln>
            <a:noFill/>
          </a:ln>
        </p:spPr>
        <p:txBody>
          <a:bodyPr wrap="square" lIns="0" tIns="67484" rIns="0" bIns="67484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ВСЕ!!!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контроллеры </a:t>
            </a:r>
            <a:r>
              <a:rPr lang="de-DE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Axiocontrols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F314918-E85A-48AE-A2E4-11F13B3B0AF8}"/>
              </a:ext>
            </a:extLst>
          </p:cNvPr>
          <p:cNvSpPr txBox="1"/>
          <p:nvPr/>
        </p:nvSpPr>
        <p:spPr>
          <a:xfrm>
            <a:off x="156508" y="4088238"/>
            <a:ext cx="2373230" cy="751839"/>
          </a:xfrm>
          <a:prstGeom prst="rect">
            <a:avLst/>
          </a:prstGeom>
          <a:noFill/>
          <a:ln>
            <a:noFill/>
          </a:ln>
        </p:spPr>
        <p:txBody>
          <a:bodyPr wrap="square" lIns="0" tIns="67484" rIns="0" bIns="67484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ВСЕ!!!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баскаплеры</a:t>
            </a:r>
            <a:endParaRPr lang="ru-RU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de-DE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Axiocontrols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8C7D28-DDF3-4682-BDF5-1826BD141406}"/>
              </a:ext>
            </a:extLst>
          </p:cNvPr>
          <p:cNvSpPr/>
          <p:nvPr/>
        </p:nvSpPr>
        <p:spPr>
          <a:xfrm>
            <a:off x="2394870" y="5622191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feld 20">
            <a:extLst>
              <a:ext uri="{FF2B5EF4-FFF2-40B4-BE49-F238E27FC236}">
                <a16:creationId xmlns:a16="http://schemas.microsoft.com/office/drawing/2014/main" id="{2B56528C-481F-4DF6-9F29-A5E50A9BC50C}"/>
              </a:ext>
            </a:extLst>
          </p:cNvPr>
          <p:cNvSpPr txBox="1"/>
          <p:nvPr/>
        </p:nvSpPr>
        <p:spPr>
          <a:xfrm>
            <a:off x="156508" y="2389503"/>
            <a:ext cx="2808069" cy="751839"/>
          </a:xfrm>
          <a:prstGeom prst="rect">
            <a:avLst/>
          </a:prstGeom>
          <a:noFill/>
          <a:ln>
            <a:noFill/>
          </a:ln>
        </p:spPr>
        <p:txBody>
          <a:bodyPr wrap="square" lIns="0" tIns="67484" rIns="0" bIns="67484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ВСЕ!!!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контроллеры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PLCnext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Geschweifte Klammer rechts 30">
            <a:extLst>
              <a:ext uri="{FF2B5EF4-FFF2-40B4-BE49-F238E27FC236}">
                <a16:creationId xmlns:a16="http://schemas.microsoft.com/office/drawing/2014/main" id="{7A7C2D65-F0BB-4570-9027-1945EEDE36D3}"/>
              </a:ext>
            </a:extLst>
          </p:cNvPr>
          <p:cNvSpPr/>
          <p:nvPr/>
        </p:nvSpPr>
        <p:spPr bwMode="auto">
          <a:xfrm rot="10800000">
            <a:off x="2633823" y="2286610"/>
            <a:ext cx="507503" cy="2635632"/>
          </a:xfrm>
          <a:prstGeom prst="rightBrace">
            <a:avLst>
              <a:gd name="adj1" fmla="val 8333"/>
              <a:gd name="adj2" fmla="val 49422"/>
            </a:avLst>
          </a:prstGeom>
          <a:noFill/>
          <a:ln w="1587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eschweifte Klammer rechts 30">
            <a:extLst>
              <a:ext uri="{FF2B5EF4-FFF2-40B4-BE49-F238E27FC236}">
                <a16:creationId xmlns:a16="http://schemas.microsoft.com/office/drawing/2014/main" id="{7A7C2D65-F0BB-4570-9027-1945EEDE36D3}"/>
              </a:ext>
            </a:extLst>
          </p:cNvPr>
          <p:cNvSpPr/>
          <p:nvPr/>
        </p:nvSpPr>
        <p:spPr bwMode="auto">
          <a:xfrm>
            <a:off x="9270155" y="2268258"/>
            <a:ext cx="507503" cy="2635632"/>
          </a:xfrm>
          <a:prstGeom prst="rightBrace">
            <a:avLst>
              <a:gd name="adj1" fmla="val 8333"/>
              <a:gd name="adj2" fmla="val 49422"/>
            </a:avLst>
          </a:prstGeom>
          <a:noFill/>
          <a:ln w="1587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2B56528C-481F-4DF6-9F29-A5E50A9BC50C}"/>
              </a:ext>
            </a:extLst>
          </p:cNvPr>
          <p:cNvSpPr txBox="1"/>
          <p:nvPr/>
        </p:nvSpPr>
        <p:spPr>
          <a:xfrm>
            <a:off x="9909717" y="3115972"/>
            <a:ext cx="2808069" cy="751839"/>
          </a:xfrm>
          <a:prstGeom prst="rect">
            <a:avLst/>
          </a:prstGeom>
          <a:noFill/>
          <a:ln>
            <a:noFill/>
          </a:ln>
        </p:spPr>
        <p:txBody>
          <a:bodyPr wrap="square" lIns="0" tIns="67484" rIns="0" bIns="67484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ВСЕ!!!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модули 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de-DE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Axio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line F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4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/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4CF34-B09F-485A-8497-31EB6D76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Номенклатура сигналов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37C18-AD8A-4B7C-A2B2-166FF71AEF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E6EE6ED-10DC-483C-8A19-FD3876BAE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659480"/>
              </p:ext>
            </p:extLst>
          </p:nvPr>
        </p:nvGraphicFramePr>
        <p:xfrm>
          <a:off x="514349" y="1545696"/>
          <a:ext cx="11087999" cy="4450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325">
                  <a:extLst>
                    <a:ext uri="{9D8B030D-6E8A-4147-A177-3AD203B41FA5}">
                      <a16:colId xmlns:a16="http://schemas.microsoft.com/office/drawing/2014/main" val="1376767979"/>
                    </a:ext>
                  </a:extLst>
                </a:gridCol>
                <a:gridCol w="1000675">
                  <a:extLst>
                    <a:ext uri="{9D8B030D-6E8A-4147-A177-3AD203B41FA5}">
                      <a16:colId xmlns:a16="http://schemas.microsoft.com/office/drawing/2014/main" val="3052103762"/>
                    </a:ext>
                  </a:extLst>
                </a:gridCol>
                <a:gridCol w="652838">
                  <a:extLst>
                    <a:ext uri="{9D8B030D-6E8A-4147-A177-3AD203B41FA5}">
                      <a16:colId xmlns:a16="http://schemas.microsoft.com/office/drawing/2014/main" val="1179314457"/>
                    </a:ext>
                  </a:extLst>
                </a:gridCol>
                <a:gridCol w="931162">
                  <a:extLst>
                    <a:ext uri="{9D8B030D-6E8A-4147-A177-3AD203B41FA5}">
                      <a16:colId xmlns:a16="http://schemas.microsoft.com/office/drawing/2014/main" val="652402332"/>
                    </a:ext>
                  </a:extLst>
                </a:gridCol>
                <a:gridCol w="625085">
                  <a:extLst>
                    <a:ext uri="{9D8B030D-6E8A-4147-A177-3AD203B41FA5}">
                      <a16:colId xmlns:a16="http://schemas.microsoft.com/office/drawing/2014/main" val="2558598593"/>
                    </a:ext>
                  </a:extLst>
                </a:gridCol>
                <a:gridCol w="958915">
                  <a:extLst>
                    <a:ext uri="{9D8B030D-6E8A-4147-A177-3AD203B41FA5}">
                      <a16:colId xmlns:a16="http://schemas.microsoft.com/office/drawing/2014/main" val="2518761599"/>
                    </a:ext>
                  </a:extLst>
                </a:gridCol>
                <a:gridCol w="597333">
                  <a:extLst>
                    <a:ext uri="{9D8B030D-6E8A-4147-A177-3AD203B41FA5}">
                      <a16:colId xmlns:a16="http://schemas.microsoft.com/office/drawing/2014/main" val="3392904725"/>
                    </a:ext>
                  </a:extLst>
                </a:gridCol>
                <a:gridCol w="986667">
                  <a:extLst>
                    <a:ext uri="{9D8B030D-6E8A-4147-A177-3AD203B41FA5}">
                      <a16:colId xmlns:a16="http://schemas.microsoft.com/office/drawing/2014/main" val="3394381332"/>
                    </a:ext>
                  </a:extLst>
                </a:gridCol>
                <a:gridCol w="569580">
                  <a:extLst>
                    <a:ext uri="{9D8B030D-6E8A-4147-A177-3AD203B41FA5}">
                      <a16:colId xmlns:a16="http://schemas.microsoft.com/office/drawing/2014/main" val="3924791214"/>
                    </a:ext>
                  </a:extLst>
                </a:gridCol>
                <a:gridCol w="1014420">
                  <a:extLst>
                    <a:ext uri="{9D8B030D-6E8A-4147-A177-3AD203B41FA5}">
                      <a16:colId xmlns:a16="http://schemas.microsoft.com/office/drawing/2014/main" val="2810919183"/>
                    </a:ext>
                  </a:extLst>
                </a:gridCol>
                <a:gridCol w="541827">
                  <a:extLst>
                    <a:ext uri="{9D8B030D-6E8A-4147-A177-3AD203B41FA5}">
                      <a16:colId xmlns:a16="http://schemas.microsoft.com/office/drawing/2014/main" val="4150321711"/>
                    </a:ext>
                  </a:extLst>
                </a:gridCol>
                <a:gridCol w="921357">
                  <a:extLst>
                    <a:ext uri="{9D8B030D-6E8A-4147-A177-3AD203B41FA5}">
                      <a16:colId xmlns:a16="http://schemas.microsoft.com/office/drawing/2014/main" val="3819441716"/>
                    </a:ext>
                  </a:extLst>
                </a:gridCol>
                <a:gridCol w="732155">
                  <a:extLst>
                    <a:ext uri="{9D8B030D-6E8A-4147-A177-3AD203B41FA5}">
                      <a16:colId xmlns:a16="http://schemas.microsoft.com/office/drawing/2014/main" val="3760441492"/>
                    </a:ext>
                  </a:extLst>
                </a:gridCol>
                <a:gridCol w="972660">
                  <a:extLst>
                    <a:ext uri="{9D8B030D-6E8A-4147-A177-3AD203B41FA5}">
                      <a16:colId xmlns:a16="http://schemas.microsoft.com/office/drawing/2014/main" val="3762441761"/>
                    </a:ext>
                  </a:extLst>
                </a:gridCol>
              </a:tblGrid>
              <a:tr h="741789"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ANALOG</a:t>
                      </a:r>
                    </a:p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INPUT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ANALOG</a:t>
                      </a:r>
                    </a:p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OUTPUT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DIGITAL</a:t>
                      </a:r>
                    </a:p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INPUT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DIGITAL</a:t>
                      </a:r>
                    </a:p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OUTPUT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FUNCTIONMODULES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u="none" baseline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SAFETY</a:t>
                      </a:r>
                      <a:r>
                        <a:rPr lang="de-DE" sz="1900" b="0" u="none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 MODULES</a:t>
                      </a:r>
                      <a:endParaRPr lang="de-DE" sz="1900" b="0" u="none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SYSTEM</a:t>
                      </a:r>
                    </a:p>
                    <a:p>
                      <a:r>
                        <a:rPr lang="de-DE" sz="1900" b="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MODULES</a:t>
                      </a:r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493555"/>
                  </a:ext>
                </a:extLst>
              </a:tr>
              <a:tr h="741789"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AI4 I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AO4 I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DI16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DO16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IOL4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PSDI</a:t>
                      </a:r>
                    </a:p>
                  </a:txBody>
                  <a:tcPr marL="121904" marR="121904" marT="60952" marB="6095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SC-A</a:t>
                      </a:r>
                    </a:p>
                  </a:txBody>
                  <a:tcPr marL="121904" marR="121904" marT="60952" marB="60952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58969186"/>
                  </a:ext>
                </a:extLst>
              </a:tr>
              <a:tr h="741789"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AI4 U</a:t>
                      </a: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AO4 U</a:t>
                      </a:r>
                    </a:p>
                  </a:txBody>
                  <a:tcPr marL="119984" marR="0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CNT1</a:t>
                      </a: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PSDO</a:t>
                      </a: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75021679"/>
                  </a:ext>
                </a:extLst>
              </a:tr>
              <a:tr h="741789"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RTD4</a:t>
                      </a: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INC1</a:t>
                      </a:r>
                      <a:endParaRPr lang="de-DE" sz="1600" u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 gridSpan="2">
                  <a:txBody>
                    <a:bodyPr/>
                    <a:lstStyle/>
                    <a:p>
                      <a:r>
                        <a:rPr lang="de-DE" sz="1900" b="0" kern="1200" dirty="0">
                          <a:solidFill>
                            <a:schemeClr val="lt1"/>
                          </a:solidFill>
                          <a:highlight>
                            <a:srgbClr val="7E9CAC"/>
                          </a:highlight>
                          <a:latin typeface="+mn-lt"/>
                          <a:ea typeface="+mn-ea"/>
                          <a:cs typeface="+mn-cs"/>
                        </a:rPr>
                        <a:t>AXL F- BACKPLANE</a:t>
                      </a:r>
                    </a:p>
                  </a:txBody>
                  <a:tcPr marL="121904" marR="121904" marT="60952" marB="60952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E9C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717294"/>
                  </a:ext>
                </a:extLst>
              </a:tr>
              <a:tr h="741789"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INC1 SYM</a:t>
                      </a:r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/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 4</a:t>
                      </a:r>
                    </a:p>
                  </a:txBody>
                  <a:tcPr marL="121904" marR="121904" marT="60952" marB="60952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5687748"/>
                  </a:ext>
                </a:extLst>
              </a:tr>
              <a:tr h="741789"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none" dirty="0">
                          <a:solidFill>
                            <a:srgbClr val="000000"/>
                          </a:solidFill>
                        </a:rPr>
                        <a:t>RS485</a:t>
                      </a:r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04" marR="121904" marT="60952" marB="60952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 marL="121904" marR="121904" marT="60952" marB="60952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BP 6</a:t>
                      </a:r>
                    </a:p>
                  </a:txBody>
                  <a:tcPr marL="121904" marR="121904" marT="60952" marB="60952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761626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BB8F9A86-E0B5-4505-B82E-3BCA331E5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2300550"/>
            <a:ext cx="672659" cy="6719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C87F92-BF49-4B57-AA96-5B824F481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068534"/>
            <a:ext cx="672659" cy="6719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FC0173-52DA-4202-AF2E-9BA6BAFD3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62" y="3774081"/>
            <a:ext cx="672659" cy="6719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AE2B75-7577-4852-8C9D-1F625AC3A1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544" y="2300549"/>
            <a:ext cx="672659" cy="6719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A365CD-27D7-4C77-A548-A3EC66B54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95" y="3068534"/>
            <a:ext cx="672660" cy="6719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A304ED2-47B5-4970-B535-6B5B1CB34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89" y="2304109"/>
            <a:ext cx="672660" cy="6719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861BA2F-F817-433B-A7F9-0E17D562B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217" y="2283621"/>
            <a:ext cx="672660" cy="67198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40DC313-A31B-49B1-9994-6F5F4447F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208" y="2300549"/>
            <a:ext cx="672660" cy="67198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BA73F6A-C0A9-46A6-8351-08E0A30362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58" y="3068534"/>
            <a:ext cx="672660" cy="67198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A23F811-AF04-4E06-A90E-281E44225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21" y="3774081"/>
            <a:ext cx="672660" cy="6719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0030E25-BF7D-4029-BEF5-E1117F2BBA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271" y="4542067"/>
            <a:ext cx="672660" cy="671987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49932CB-66A0-4559-9D6D-937E6F0E4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1" y="2304109"/>
            <a:ext cx="672660" cy="67198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02393F5-691C-42A2-9D96-878FD2A15B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637" y="5194977"/>
            <a:ext cx="671987" cy="67198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1F12155-73FE-427A-97D9-48CAB6090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637" y="4446068"/>
            <a:ext cx="672659" cy="671987"/>
          </a:xfrm>
          <a:prstGeom prst="rect">
            <a:avLst/>
          </a:prstGeom>
        </p:spPr>
      </p:pic>
      <p:pic>
        <p:nvPicPr>
          <p:cNvPr id="20" name="Inhaltsplatzhalter 6">
            <a:extLst>
              <a:ext uri="{FF2B5EF4-FFF2-40B4-BE49-F238E27FC236}">
                <a16:creationId xmlns:a16="http://schemas.microsoft.com/office/drawing/2014/main" id="{C571E93B-9BA3-412C-B13D-AC2C9D3777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81" y="2300549"/>
            <a:ext cx="672586" cy="671913"/>
          </a:xfrm>
          <a:prstGeom prst="rect">
            <a:avLst/>
          </a:prstGeom>
        </p:spPr>
      </p:pic>
      <p:pic>
        <p:nvPicPr>
          <p:cNvPr id="21" name="Inhaltsplatzhalter 6">
            <a:extLst>
              <a:ext uri="{FF2B5EF4-FFF2-40B4-BE49-F238E27FC236}">
                <a16:creationId xmlns:a16="http://schemas.microsoft.com/office/drawing/2014/main" id="{48CA844E-055F-4275-BD2D-13CC7470B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81" y="3068609"/>
            <a:ext cx="672586" cy="671913"/>
          </a:xfrm>
          <a:prstGeom prst="rect">
            <a:avLst/>
          </a:prstGeom>
        </p:spPr>
      </p:pic>
      <p:pic>
        <p:nvPicPr>
          <p:cNvPr id="22" name="Grafik 25">
            <a:extLst>
              <a:ext uri="{FF2B5EF4-FFF2-40B4-BE49-F238E27FC236}">
                <a16:creationId xmlns:a16="http://schemas.microsoft.com/office/drawing/2014/main" id="{DE254414-8C73-48A7-A391-7FDEB5314D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58" y="5280401"/>
            <a:ext cx="672660" cy="6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57658-0B97-46A3-AC5E-2653296A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Широкий ассортимент и высочайшая эргономика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587FD8-F3ED-430C-BAEA-3ED62BDC4D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FCB347-E5DF-468F-A62E-42B2D3E610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5</a:t>
            </a:fld>
            <a:endParaRPr lang="de-DE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89B215-8627-4AE2-B6E5-2D79AD8B55B0}"/>
              </a:ext>
            </a:extLst>
          </p:cNvPr>
          <p:cNvSpPr/>
          <p:nvPr/>
        </p:nvSpPr>
        <p:spPr>
          <a:xfrm>
            <a:off x="549273" y="4208206"/>
            <a:ext cx="2053526" cy="159728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До </a:t>
            </a:r>
            <a:r>
              <a:rPr lang="de-DE" sz="1600" dirty="0">
                <a:solidFill>
                  <a:schemeClr val="bg1"/>
                </a:solidFill>
              </a:rPr>
              <a:t>16 </a:t>
            </a:r>
            <a:r>
              <a:rPr lang="ru-RU" sz="1600" dirty="0">
                <a:solidFill>
                  <a:schemeClr val="bg1"/>
                </a:solidFill>
              </a:rPr>
              <a:t>контактов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в корпусе </a:t>
            </a:r>
            <a:r>
              <a:rPr lang="de-DE" sz="1600" dirty="0">
                <a:solidFill>
                  <a:schemeClr val="bg1"/>
                </a:solidFill>
              </a:rPr>
              <a:t> 15</a:t>
            </a:r>
            <a:r>
              <a:rPr lang="ru-RU" sz="1600" dirty="0">
                <a:solidFill>
                  <a:schemeClr val="bg1"/>
                </a:solidFill>
              </a:rPr>
              <a:t>мм</a:t>
            </a:r>
            <a:r>
              <a:rPr lang="de-DE" sz="1600" dirty="0">
                <a:solidFill>
                  <a:schemeClr val="bg1"/>
                </a:solidFill>
              </a:rPr>
              <a:t> x 62</a:t>
            </a:r>
            <a:r>
              <a:rPr lang="ru-RU" sz="1600" dirty="0">
                <a:solidFill>
                  <a:schemeClr val="bg1"/>
                </a:solidFill>
              </a:rPr>
              <a:t>мм</a:t>
            </a:r>
            <a:endParaRPr lang="de-DE" sz="1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0287B65-DF8F-46A2-BD1A-3ADBEE585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87" y="2615256"/>
            <a:ext cx="1622609" cy="149242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1D0E46-DD98-4E53-95DA-8DF25379DA14}"/>
              </a:ext>
            </a:extLst>
          </p:cNvPr>
          <p:cNvSpPr txBox="1"/>
          <p:nvPr/>
        </p:nvSpPr>
        <p:spPr>
          <a:xfrm>
            <a:off x="422031" y="2064759"/>
            <a:ext cx="2277207" cy="325687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 anchor="ctr" anchorCtr="0">
            <a:no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КОМПАКТНЫЕ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68C7320-0A13-4142-99B8-E69AF547B037}"/>
              </a:ext>
            </a:extLst>
          </p:cNvPr>
          <p:cNvSpPr/>
          <p:nvPr/>
        </p:nvSpPr>
        <p:spPr>
          <a:xfrm>
            <a:off x="550799" y="2019919"/>
            <a:ext cx="2052000" cy="22531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 err="1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B296452-D5A9-4573-B707-6181B898ED72}"/>
              </a:ext>
            </a:extLst>
          </p:cNvPr>
          <p:cNvGrpSpPr/>
          <p:nvPr/>
        </p:nvGrpSpPr>
        <p:grpSpPr>
          <a:xfrm>
            <a:off x="2942828" y="1996939"/>
            <a:ext cx="2769343" cy="3808550"/>
            <a:chOff x="2932164" y="1993641"/>
            <a:chExt cx="2769343" cy="3808550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CF19F4F3-3863-4276-B16F-373402D59E90}"/>
                </a:ext>
              </a:extLst>
            </p:cNvPr>
            <p:cNvGrpSpPr/>
            <p:nvPr/>
          </p:nvGrpSpPr>
          <p:grpSpPr>
            <a:xfrm>
              <a:off x="3263247" y="2019919"/>
              <a:ext cx="2053526" cy="3782272"/>
              <a:chOff x="3263247" y="2019919"/>
              <a:chExt cx="2053526" cy="3782272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2A0A7195-3CD1-4095-BA18-5EACDB103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4324" y="2588075"/>
                <a:ext cx="1685025" cy="1685025"/>
              </a:xfrm>
              <a:prstGeom prst="rect">
                <a:avLst/>
              </a:prstGeom>
            </p:spPr>
          </p:pic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9CEDB36D-FB59-4588-8A7D-A7CC4C9498EE}"/>
                  </a:ext>
                </a:extLst>
              </p:cNvPr>
              <p:cNvSpPr/>
              <p:nvPr/>
            </p:nvSpPr>
            <p:spPr>
              <a:xfrm>
                <a:off x="3264773" y="2019919"/>
                <a:ext cx="2052000" cy="301188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txBody>
  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800" dirty="0" err="1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BE986A48-9798-4447-ACD5-A53268301B85}"/>
                  </a:ext>
                </a:extLst>
              </p:cNvPr>
              <p:cNvSpPr/>
              <p:nvPr/>
            </p:nvSpPr>
            <p:spPr>
              <a:xfrm>
                <a:off x="3263247" y="4208206"/>
                <a:ext cx="2053526" cy="1593985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chemeClr val="accent2"/>
                </a:solidFill>
              </a:ln>
            </p:spPr>
            <p:txBody>
  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</a:rPr>
                  <a:t>Подходят для работы с большинством промышленных шин передачи данных</a:t>
                </a: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8C01417-156F-45F5-80B0-A594606BD38B}"/>
                </a:ext>
              </a:extLst>
            </p:cNvPr>
            <p:cNvSpPr txBox="1"/>
            <p:nvPr/>
          </p:nvSpPr>
          <p:spPr>
            <a:xfrm>
              <a:off x="2932164" y="1993641"/>
              <a:ext cx="2769343" cy="82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90000" rIns="180000" bIns="90000" rtlCol="0"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ДЛЯ РАЗНЫХ СИСТЕМ</a:t>
              </a:r>
              <a:endParaRPr lang="de-DE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9E02FF9-6A00-4F36-9667-66E388415BA2}"/>
              </a:ext>
            </a:extLst>
          </p:cNvPr>
          <p:cNvGrpSpPr/>
          <p:nvPr/>
        </p:nvGrpSpPr>
        <p:grpSpPr>
          <a:xfrm>
            <a:off x="5686108" y="2016404"/>
            <a:ext cx="2769343" cy="3785787"/>
            <a:chOff x="5633367" y="2019702"/>
            <a:chExt cx="2769343" cy="3785787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10469925-B3D2-41C7-943A-A0F64DCF3953}"/>
                </a:ext>
              </a:extLst>
            </p:cNvPr>
            <p:cNvGrpSpPr/>
            <p:nvPr/>
          </p:nvGrpSpPr>
          <p:grpSpPr>
            <a:xfrm>
              <a:off x="5996978" y="2019702"/>
              <a:ext cx="2052000" cy="3785787"/>
              <a:chOff x="5996978" y="2019702"/>
              <a:chExt cx="2052000" cy="3785787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63305969-EEE0-49A3-A782-6DD2651B4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7438" y="2618554"/>
                <a:ext cx="1654545" cy="1654545"/>
              </a:xfrm>
              <a:prstGeom prst="rect">
                <a:avLst/>
              </a:prstGeom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3F77F413-8121-4C9D-B5B0-D5D25B09FE7B}"/>
                  </a:ext>
                </a:extLst>
              </p:cNvPr>
              <p:cNvSpPr/>
              <p:nvPr/>
            </p:nvSpPr>
            <p:spPr>
              <a:xfrm>
                <a:off x="5996978" y="2019702"/>
                <a:ext cx="2052000" cy="301188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txBody>
  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800" dirty="0" err="1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455F8C6-0EE7-422E-8013-3557C632DBE1}"/>
                  </a:ext>
                </a:extLst>
              </p:cNvPr>
              <p:cNvSpPr/>
              <p:nvPr/>
            </p:nvSpPr>
            <p:spPr>
              <a:xfrm>
                <a:off x="5996978" y="4208206"/>
                <a:ext cx="2042122" cy="1597283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chemeClr val="accent2"/>
                </a:solidFill>
              </a:ln>
            </p:spPr>
            <p:txBody>
  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600" dirty="0">
                    <a:solidFill>
                      <a:schemeClr val="bg1"/>
                    </a:solidFill>
                  </a:rPr>
                  <a:t>Push-in </a:t>
                </a:r>
                <a:r>
                  <a:rPr lang="ru-RU" sz="1600" dirty="0">
                    <a:solidFill>
                      <a:schemeClr val="bg1"/>
                    </a:solidFill>
                  </a:rPr>
                  <a:t>клеммы и снятие установка модуля без инструмента</a:t>
                </a: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C162ABF-39A9-4ACA-9AD6-3042381ADC25}"/>
                </a:ext>
              </a:extLst>
            </p:cNvPr>
            <p:cNvSpPr txBox="1"/>
            <p:nvPr/>
          </p:nvSpPr>
          <p:spPr>
            <a:xfrm>
              <a:off x="5633367" y="2046445"/>
              <a:ext cx="2769343" cy="7116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90000" rIns="180000" bIns="90000" rtlCol="0" anchor="ctr" anchorCtr="0"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ЛЕГКИЙ</a:t>
              </a:r>
              <a:br>
                <a:rPr lang="ru-RU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</a:br>
              <a:r>
                <a:rPr lang="ru-RU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МОНТАЖ</a:t>
              </a:r>
              <a:endParaRPr lang="de-DE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D3E2F8C-278E-4B9C-B4B6-546CADE02E0C}"/>
              </a:ext>
            </a:extLst>
          </p:cNvPr>
          <p:cNvGrpSpPr/>
          <p:nvPr/>
        </p:nvGrpSpPr>
        <p:grpSpPr>
          <a:xfrm>
            <a:off x="8435896" y="1996939"/>
            <a:ext cx="2769343" cy="3808550"/>
            <a:chOff x="8347341" y="1993641"/>
            <a:chExt cx="2769343" cy="380855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0DCB78A-CF5F-4E78-A6D1-CA45BDF36D79}"/>
                </a:ext>
              </a:extLst>
            </p:cNvPr>
            <p:cNvSpPr/>
            <p:nvPr/>
          </p:nvSpPr>
          <p:spPr>
            <a:xfrm>
              <a:off x="8710952" y="4204908"/>
              <a:ext cx="2042122" cy="1597283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Одна функция на модуль – просто и быстро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8393664-2187-46B0-ABBA-0C3244286299}"/>
                </a:ext>
              </a:extLst>
            </p:cNvPr>
            <p:cNvSpPr txBox="1"/>
            <p:nvPr/>
          </p:nvSpPr>
          <p:spPr>
            <a:xfrm>
              <a:off x="8347341" y="2043147"/>
              <a:ext cx="2769343" cy="7116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90000" rIns="180000" bIns="90000" rtlCol="0" anchor="ctr" anchorCtr="0"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НЕ ТРЕБУЮТ НАСТРОЙКИ</a:t>
              </a:r>
              <a:endParaRPr lang="de-DE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19DBA16-1327-4C7F-B11E-31D2FE634722}"/>
                </a:ext>
              </a:extLst>
            </p:cNvPr>
            <p:cNvSpPr/>
            <p:nvPr/>
          </p:nvSpPr>
          <p:spPr>
            <a:xfrm>
              <a:off x="8706012" y="1993641"/>
              <a:ext cx="2052000" cy="221456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 err="1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2C11933-38B4-49E8-B057-488A25FB4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5286" y="2980327"/>
              <a:ext cx="607345" cy="5969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79A53FD-929E-48B1-9E5B-033504062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5451" y="2760929"/>
              <a:ext cx="630146" cy="1369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838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533530"/>
              </p:ext>
            </p:extLst>
          </p:nvPr>
        </p:nvGraphicFramePr>
        <p:xfrm>
          <a:off x="6347582" y="2112576"/>
          <a:ext cx="5539618" cy="306555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44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406">
                <a:tc>
                  <a:txBody>
                    <a:bodyPr/>
                    <a:lstStyle/>
                    <a:p>
                      <a:pPr algn="l"/>
                      <a:endParaRPr lang="de-DE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AXL SE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эксплуатации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u="none" kern="1200" dirty="0">
                          <a:solidFill>
                            <a:srgbClr val="000000"/>
                          </a:solidFill>
                        </a:rPr>
                        <a:t>-25°C</a:t>
                      </a:r>
                      <a:r>
                        <a:rPr lang="en-US" sz="1600" kern="1200" dirty="0"/>
                        <a:t> … </a:t>
                      </a:r>
                      <a:r>
                        <a:rPr lang="en-US" sz="1600" u="none" kern="1200" dirty="0">
                          <a:solidFill>
                            <a:srgbClr val="000000"/>
                          </a:solidFill>
                        </a:rPr>
                        <a:t>60°C</a:t>
                      </a:r>
                      <a:endParaRPr lang="en-US" sz="1600" b="0" u="non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4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Горячая</a:t>
                      </a:r>
                      <a:r>
                        <a:rPr lang="ru-RU" sz="16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замена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kern="1200" baseline="0" dirty="0">
                          <a:solidFill>
                            <a:srgbClr val="000000"/>
                          </a:solidFill>
                        </a:rPr>
                        <a:t>нет</a:t>
                      </a:r>
                      <a:endParaRPr lang="de-DE" sz="16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Разрешение</a:t>
                      </a:r>
                      <a:r>
                        <a:rPr lang="ru-RU" sz="16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аналоговых сигналов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(точность)</a:t>
                      </a:r>
                      <a:endParaRPr lang="de-DE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sz="1600" u="none" kern="1200" dirty="0">
                          <a:solidFill>
                            <a:srgbClr val="000000"/>
                          </a:solidFill>
                        </a:rPr>
                        <a:t>12</a:t>
                      </a:r>
                      <a:r>
                        <a:rPr sz="1600" u="none" kern="1200" baseline="0" dirty="0">
                          <a:solidFill>
                            <a:srgbClr val="000000"/>
                          </a:solidFill>
                        </a:rPr>
                        <a:t> bits</a:t>
                      </a:r>
                      <a:br>
                        <a:rPr sz="1600" kern="1200" baseline="0" dirty="0"/>
                      </a:br>
                      <a:r>
                        <a:rPr sz="1600" u="none" kern="1200" baseline="0" dirty="0">
                          <a:solidFill>
                            <a:srgbClr val="000000"/>
                          </a:solidFill>
                        </a:rPr>
                        <a:t>15 bits</a:t>
                      </a:r>
                      <a:r>
                        <a:rPr sz="1600" kern="1200" baseline="0" dirty="0"/>
                        <a:t> </a:t>
                      </a:r>
                      <a:r>
                        <a:rPr lang="ru-RU" sz="1600" kern="1200" baseline="0" dirty="0"/>
                        <a:t>запланировано</a:t>
                      </a:r>
                      <a:endParaRPr lang="de-DE" sz="16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kern="1200" dirty="0" err="1"/>
                        <a:t>SafetyBridge</a:t>
                      </a:r>
                      <a:endParaRPr lang="de-DE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планируется</a:t>
                      </a:r>
                      <a:endParaRPr lang="de-DE" sz="1600" b="0" u="none" kern="12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4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kern="1200" dirty="0" err="1"/>
                        <a:t>PROFIsafe</a:t>
                      </a:r>
                      <a:endParaRPr lang="de-DE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kern="1200" baseline="0" dirty="0">
                          <a:solidFill>
                            <a:srgbClr val="000000"/>
                          </a:solidFill>
                        </a:rPr>
                        <a:t>да</a:t>
                      </a:r>
                      <a:endParaRPr lang="de-DE" sz="1600" b="0" u="none" kern="12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4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Сертификаты</a:t>
                      </a:r>
                      <a:endParaRPr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7" marR="91407" marT="45703" marB="45703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 </a:t>
                      </a:r>
                    </a:p>
                  </a:txBody>
                  <a:tcPr marL="91407" marR="91407" marT="45703" marB="4570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7" name="AXL SE Flexibility">
            <a:hlinkClick r:id="" action="ppaction://media"/>
            <a:extLst>
              <a:ext uri="{FF2B5EF4-FFF2-40B4-BE49-F238E27FC236}">
                <a16:creationId xmlns:a16="http://schemas.microsoft.com/office/drawing/2014/main" id="{4C3FFEC4-466F-4BEC-993C-1977D2F2E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379" y="1729041"/>
            <a:ext cx="6307828" cy="3547794"/>
          </a:xfrm>
          <a:prstGeom prst="rect">
            <a:avLst/>
          </a:prstGeom>
          <a:ln w="6350" cap="sq">
            <a:solidFill>
              <a:schemeClr val="accent1"/>
            </a:solidFill>
            <a:prstDash val="solid"/>
            <a:miter lim="800000"/>
          </a:ln>
          <a:effectLst/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6</a:t>
            </a:fld>
            <a:endParaRPr lang="de-DE" noProof="0" dirty="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6C8C8EF-477E-4004-9912-CB4D74A97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" y="3008312"/>
            <a:ext cx="2754727" cy="2754727"/>
          </a:xfrm>
          <a:prstGeom prst="rect">
            <a:avLst/>
          </a:prstGeom>
        </p:spPr>
      </p:pic>
      <p:pic>
        <p:nvPicPr>
          <p:cNvPr id="11" name="Inhaltsplatzhalter 6">
            <a:extLst>
              <a:ext uri="{FF2B5EF4-FFF2-40B4-BE49-F238E27FC236}">
                <a16:creationId xmlns:a16="http://schemas.microsoft.com/office/drawing/2014/main" id="{FE5C62A9-E67A-47E9-AFD3-5F7256734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37" y="1344328"/>
            <a:ext cx="2412934" cy="2412934"/>
          </a:xfrm>
          <a:prstGeom prst="rect">
            <a:avLst/>
          </a:prstGeom>
        </p:spPr>
      </p:pic>
      <p:cxnSp>
        <p:nvCxnSpPr>
          <p:cNvPr id="18" name="Gewinkelte Verbindung 14">
            <a:extLst>
              <a:ext uri="{FF2B5EF4-FFF2-40B4-BE49-F238E27FC236}">
                <a16:creationId xmlns:a16="http://schemas.microsoft.com/office/drawing/2014/main" id="{9AC7C5B1-42BB-46C5-8C30-979129C15B2A}"/>
              </a:ext>
            </a:extLst>
          </p:cNvPr>
          <p:cNvCxnSpPr/>
          <p:nvPr/>
        </p:nvCxnSpPr>
        <p:spPr bwMode="auto">
          <a:xfrm rot="10800000">
            <a:off x="1532235" y="2014789"/>
            <a:ext cx="4150492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2077378" y="1670570"/>
            <a:ext cx="3674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Индикация диагностики и состояний</a:t>
            </a:r>
            <a:endParaRPr lang="en-US" sz="1600" dirty="0"/>
          </a:p>
        </p:txBody>
      </p:sp>
      <p:cxnSp>
        <p:nvCxnSpPr>
          <p:cNvPr id="19" name="Gewinkelte Verbindung 14">
            <a:extLst>
              <a:ext uri="{FF2B5EF4-FFF2-40B4-BE49-F238E27FC236}">
                <a16:creationId xmlns:a16="http://schemas.microsoft.com/office/drawing/2014/main" id="{9AC7C5B1-42BB-46C5-8C30-979129C15B2A}"/>
              </a:ext>
            </a:extLst>
          </p:cNvPr>
          <p:cNvCxnSpPr/>
          <p:nvPr/>
        </p:nvCxnSpPr>
        <p:spPr bwMode="auto">
          <a:xfrm rot="10800000">
            <a:off x="1141450" y="3010219"/>
            <a:ext cx="4593528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Прямоугольник 19"/>
          <p:cNvSpPr/>
          <p:nvPr/>
        </p:nvSpPr>
        <p:spPr>
          <a:xfrm>
            <a:off x="2077378" y="2665998"/>
            <a:ext cx="2529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Фиксатор с маркировкой</a:t>
            </a:r>
            <a:endParaRPr lang="en-US" sz="16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2077378" y="2014791"/>
            <a:ext cx="0" cy="41344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2077378" y="2428240"/>
            <a:ext cx="3605349" cy="0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Прямоугольник 24"/>
          <p:cNvSpPr/>
          <p:nvPr/>
        </p:nvSpPr>
        <p:spPr>
          <a:xfrm>
            <a:off x="2077378" y="2097290"/>
            <a:ext cx="3782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Push-in </a:t>
            </a:r>
            <a:r>
              <a:rPr lang="ru-RU" sz="1600" dirty="0"/>
              <a:t>клеммы с диагност. контактом</a:t>
            </a:r>
            <a:endParaRPr lang="en-US" sz="1600" dirty="0"/>
          </a:p>
        </p:txBody>
      </p:sp>
      <p:cxnSp>
        <p:nvCxnSpPr>
          <p:cNvPr id="27" name="Gewinkelte Verbindung 14">
            <a:extLst>
              <a:ext uri="{FF2B5EF4-FFF2-40B4-BE49-F238E27FC236}">
                <a16:creationId xmlns:a16="http://schemas.microsoft.com/office/drawing/2014/main" id="{9AC7C5B1-42BB-46C5-8C30-979129C15B2A}"/>
              </a:ext>
            </a:extLst>
          </p:cNvPr>
          <p:cNvCxnSpPr/>
          <p:nvPr/>
        </p:nvCxnSpPr>
        <p:spPr bwMode="auto">
          <a:xfrm rot="10800000" flipV="1">
            <a:off x="1227436" y="4669088"/>
            <a:ext cx="4507543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Прямоугольник 27"/>
          <p:cNvSpPr/>
          <p:nvPr/>
        </p:nvSpPr>
        <p:spPr>
          <a:xfrm>
            <a:off x="2774285" y="4084312"/>
            <a:ext cx="2826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Индикация диагностики и состояний</a:t>
            </a:r>
            <a:endParaRPr lang="en-US" sz="16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893221" y="4669090"/>
            <a:ext cx="0" cy="41344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2893221" y="5082539"/>
            <a:ext cx="2841758" cy="0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Прямоугольник 32"/>
          <p:cNvSpPr/>
          <p:nvPr/>
        </p:nvSpPr>
        <p:spPr>
          <a:xfrm>
            <a:off x="2808700" y="4746637"/>
            <a:ext cx="30215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Клеммы питания пружинные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9359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9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20" grpId="0"/>
      <p:bldP spid="25" grpId="0"/>
      <p:bldP spid="28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A2D71-5AC1-4EB9-B81F-0C5436C8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8EA1FC-7A7D-4DF6-B97F-A8E19280E2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0A7193-4725-4563-9E6F-14EBC47E86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7</a:t>
            </a:fld>
            <a:endParaRPr lang="de-DE" noProof="0" dirty="0"/>
          </a:p>
        </p:txBody>
      </p:sp>
      <p:pic>
        <p:nvPicPr>
          <p:cNvPr id="32" name="Grafik 7">
            <a:extLst>
              <a:ext uri="{FF2B5EF4-FFF2-40B4-BE49-F238E27FC236}">
                <a16:creationId xmlns:a16="http://schemas.microsoft.com/office/drawing/2014/main" id="{9D57D3EF-8E41-4DD8-B77D-69B168E67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227" y="1381148"/>
            <a:ext cx="4460852" cy="4460852"/>
          </a:xfrm>
          <a:prstGeom prst="rect">
            <a:avLst/>
          </a:prstGeom>
        </p:spPr>
      </p:pic>
      <p:sp>
        <p:nvSpPr>
          <p:cNvPr id="33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514350" y="1527435"/>
            <a:ext cx="7524750" cy="6029513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Стоимость обслуживания меньше по сравнению со стандартными модулями</a:t>
            </a:r>
          </a:p>
          <a:p>
            <a:pPr marL="887151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Замена модуля без разбора шины (сокращение времени простоя)</a:t>
            </a:r>
          </a:p>
          <a:p>
            <a:pPr marL="887151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Стоимость сменного модуля в ЗИП меньше чем обычного</a:t>
            </a:r>
          </a:p>
          <a:p>
            <a:pPr marL="887151" lvl="1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Чем больше сигналов тем ниже стоимость единичного сигнала и общих габаритов всей стойки.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Axioline </a:t>
            </a:r>
            <a:r>
              <a:rPr lang="ru-RU" sz="2000" dirty="0"/>
              <a:t>не имеет модулей перехода на другую </a:t>
            </a:r>
            <a:r>
              <a:rPr lang="en-US" sz="2000" dirty="0"/>
              <a:t>DIN </a:t>
            </a:r>
            <a:r>
              <a:rPr lang="ru-RU" sz="2000" dirty="0"/>
              <a:t>рейку при сверхвысокой плотности сигналов, </a:t>
            </a:r>
            <a:r>
              <a:rPr lang="en-US" sz="2000" dirty="0"/>
              <a:t>Smart Element </a:t>
            </a:r>
            <a:r>
              <a:rPr lang="ru-RU" sz="2000" dirty="0"/>
              <a:t>– решение этой задачи.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ru-RU" sz="2000" dirty="0"/>
          </a:p>
          <a:p>
            <a:endParaRPr lang="en-US" sz="2000" dirty="0"/>
          </a:p>
          <a:p>
            <a:endParaRPr lang="en-US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38851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73119DA-54A0-4296-BB5B-A110D2AE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компактная система </a:t>
            </a:r>
            <a:r>
              <a:rPr lang="de-DE" dirty="0" err="1"/>
              <a:t>Axioline</a:t>
            </a:r>
            <a:r>
              <a:rPr lang="de-DE" dirty="0"/>
              <a:t> Smart Elements</a:t>
            </a:r>
            <a:r>
              <a:rPr lang="ru-RU" dirty="0"/>
              <a:t>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C33C72-A822-4E7D-96A8-C6839203C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Axioline Smart Elements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D181CF-8DD1-41F6-9937-09CF56AEE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8</a:t>
            </a:fld>
            <a:endParaRPr lang="de-DE" noProof="0" dirty="0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500707FC-9E58-4E6D-BADB-AA83A2100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57" y="2369290"/>
            <a:ext cx="4188386" cy="365310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3820529" y="3322211"/>
            <a:ext cx="2722418" cy="1105088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/>
                </a:solidFill>
              </a:rPr>
              <a:t>Любые модули можно ставить в любой слот</a:t>
            </a:r>
            <a:endParaRPr lang="de-DE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4163ED-AE10-4ACA-81F1-0BE3FEB8818A}"/>
              </a:ext>
            </a:extLst>
          </p:cNvPr>
          <p:cNvSpPr txBox="1"/>
          <p:nvPr/>
        </p:nvSpPr>
        <p:spPr>
          <a:xfrm>
            <a:off x="3554063" y="1790406"/>
            <a:ext cx="2722418" cy="612645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15</a:t>
            </a:r>
            <a:r>
              <a:rPr lang="de-DE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mm</a:t>
            </a:r>
          </a:p>
        </p:txBody>
      </p:sp>
      <p:cxnSp>
        <p:nvCxnSpPr>
          <p:cNvPr id="14" name="Gerader Verbinder 19">
            <a:extLst>
              <a:ext uri="{FF2B5EF4-FFF2-40B4-BE49-F238E27FC236}">
                <a16:creationId xmlns:a16="http://schemas.microsoft.com/office/drawing/2014/main" id="{69CD5222-B770-4AE8-BEE8-687E8F194903}"/>
              </a:ext>
            </a:extLst>
          </p:cNvPr>
          <p:cNvCxnSpPr/>
          <p:nvPr/>
        </p:nvCxnSpPr>
        <p:spPr bwMode="auto">
          <a:xfrm flipH="1" flipV="1">
            <a:off x="3409576" y="1934811"/>
            <a:ext cx="0" cy="3892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21">
            <a:extLst>
              <a:ext uri="{FF2B5EF4-FFF2-40B4-BE49-F238E27FC236}">
                <a16:creationId xmlns:a16="http://schemas.microsoft.com/office/drawing/2014/main" id="{E12311C3-2EF3-4699-912B-08E34AC9D3CF}"/>
              </a:ext>
            </a:extLst>
          </p:cNvPr>
          <p:cNvCxnSpPr/>
          <p:nvPr/>
        </p:nvCxnSpPr>
        <p:spPr bwMode="auto">
          <a:xfrm>
            <a:off x="3118908" y="2011680"/>
            <a:ext cx="29066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26">
            <a:extLst>
              <a:ext uri="{FF2B5EF4-FFF2-40B4-BE49-F238E27FC236}">
                <a16:creationId xmlns:a16="http://schemas.microsoft.com/office/drawing/2014/main" id="{95D61734-324B-4BD9-B992-A1745B47BF82}"/>
              </a:ext>
            </a:extLst>
          </p:cNvPr>
          <p:cNvCxnSpPr/>
          <p:nvPr/>
        </p:nvCxnSpPr>
        <p:spPr bwMode="auto">
          <a:xfrm flipH="1" flipV="1">
            <a:off x="3118908" y="1934811"/>
            <a:ext cx="0" cy="3892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28">
            <a:extLst>
              <a:ext uri="{FF2B5EF4-FFF2-40B4-BE49-F238E27FC236}">
                <a16:creationId xmlns:a16="http://schemas.microsoft.com/office/drawing/2014/main" id="{C38D12EA-FC70-4518-8F33-B45739350771}"/>
              </a:ext>
            </a:extLst>
          </p:cNvPr>
          <p:cNvCxnSpPr/>
          <p:nvPr/>
        </p:nvCxnSpPr>
        <p:spPr bwMode="auto">
          <a:xfrm>
            <a:off x="2933544" y="2011680"/>
            <a:ext cx="1853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mit Pfeil 29">
            <a:extLst>
              <a:ext uri="{FF2B5EF4-FFF2-40B4-BE49-F238E27FC236}">
                <a16:creationId xmlns:a16="http://schemas.microsoft.com/office/drawing/2014/main" id="{15E5C3A2-C849-4E7F-8920-A8166FA9795A}"/>
              </a:ext>
            </a:extLst>
          </p:cNvPr>
          <p:cNvCxnSpPr/>
          <p:nvPr/>
        </p:nvCxnSpPr>
        <p:spPr bwMode="auto">
          <a:xfrm>
            <a:off x="3409576" y="2011680"/>
            <a:ext cx="1853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 2">
            <a:extLst>
              <a:ext uri="{FF2B5EF4-FFF2-40B4-BE49-F238E27FC236}">
                <a16:creationId xmlns:a16="http://schemas.microsoft.com/office/drawing/2014/main" id="{D621AFBD-8EFA-4D10-88B3-6E18A7C6E049}"/>
              </a:ext>
            </a:extLst>
          </p:cNvPr>
          <p:cNvSpPr/>
          <p:nvPr/>
        </p:nvSpPr>
        <p:spPr>
          <a:xfrm>
            <a:off x="514350" y="2324101"/>
            <a:ext cx="2392136" cy="28466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 err="1"/>
          </a:p>
        </p:txBody>
      </p:sp>
      <p:sp>
        <p:nvSpPr>
          <p:cNvPr id="21" name="Rechteck 18">
            <a:extLst>
              <a:ext uri="{FF2B5EF4-FFF2-40B4-BE49-F238E27FC236}">
                <a16:creationId xmlns:a16="http://schemas.microsoft.com/office/drawing/2014/main" id="{04FD44B0-2FFE-4EC6-9A3E-00B42100AA99}"/>
              </a:ext>
            </a:extLst>
          </p:cNvPr>
          <p:cNvSpPr/>
          <p:nvPr/>
        </p:nvSpPr>
        <p:spPr>
          <a:xfrm>
            <a:off x="3437164" y="2369290"/>
            <a:ext cx="340554" cy="28466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 err="1"/>
          </a:p>
        </p:txBody>
      </p:sp>
      <p:sp>
        <p:nvSpPr>
          <p:cNvPr id="22" name="Geschweifte Klammer rechts 30">
            <a:extLst>
              <a:ext uri="{FF2B5EF4-FFF2-40B4-BE49-F238E27FC236}">
                <a16:creationId xmlns:a16="http://schemas.microsoft.com/office/drawing/2014/main" id="{7A7C2D65-F0BB-4570-9027-1945EEDE36D3}"/>
              </a:ext>
            </a:extLst>
          </p:cNvPr>
          <p:cNvSpPr/>
          <p:nvPr/>
        </p:nvSpPr>
        <p:spPr bwMode="auto">
          <a:xfrm>
            <a:off x="3440558" y="2403051"/>
            <a:ext cx="507503" cy="2635632"/>
          </a:xfrm>
          <a:prstGeom prst="rightBrace">
            <a:avLst>
              <a:gd name="adj1" fmla="val 8333"/>
              <a:gd name="adj2" fmla="val 49422"/>
            </a:avLst>
          </a:prstGeom>
          <a:noFill/>
          <a:ln w="1587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793997D2-3822-4C51-ABB0-50548BDFD5BD}"/>
              </a:ext>
            </a:extLst>
          </p:cNvPr>
          <p:cNvSpPr txBox="1"/>
          <p:nvPr/>
        </p:nvSpPr>
        <p:spPr>
          <a:xfrm>
            <a:off x="6644057" y="2408697"/>
            <a:ext cx="4993217" cy="3567300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2000" dirty="0"/>
              <a:t>Уже доступны в </a:t>
            </a:r>
            <a:r>
              <a:rPr lang="en-US" sz="2000" dirty="0"/>
              <a:t>Project+</a:t>
            </a:r>
            <a:r>
              <a:rPr lang="ru-RU" sz="2000" dirty="0"/>
              <a:t>, </a:t>
            </a:r>
            <a:r>
              <a:rPr lang="en-US" sz="2000" dirty="0"/>
              <a:t>PC WORX, </a:t>
            </a:r>
            <a:r>
              <a:rPr lang="en-US" sz="2000" dirty="0" err="1"/>
              <a:t>PLCnext</a:t>
            </a:r>
            <a:r>
              <a:rPr lang="en-US" sz="2000" dirty="0"/>
              <a:t> Engineer</a:t>
            </a:r>
            <a:r>
              <a:rPr lang="ru-RU" sz="2000" dirty="0"/>
              <a:t> </a:t>
            </a:r>
          </a:p>
          <a:p>
            <a:endParaRPr lang="ru-RU" sz="2000" dirty="0"/>
          </a:p>
          <a:p>
            <a:r>
              <a:rPr lang="ru-RU" sz="2000" dirty="0"/>
              <a:t>Не требуют конфигурации</a:t>
            </a:r>
          </a:p>
          <a:p>
            <a:endParaRPr lang="ru-RU" sz="2000" dirty="0"/>
          </a:p>
          <a:p>
            <a:r>
              <a:rPr lang="ru-RU" sz="2000" dirty="0"/>
              <a:t>Диагностика и способ работы как со стандартными модулями </a:t>
            </a:r>
            <a:r>
              <a:rPr lang="en-US" sz="2000" dirty="0"/>
              <a:t>Axioline F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305095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1B5A4BA-D7D6-4262-B9FF-FD11BD1E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3" y="1531134"/>
            <a:ext cx="8484650" cy="43946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0F74FF-5B75-41D8-AB1B-D0E1CC7C7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AXL F and AXL 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FAC2BA-1235-4D7E-A6B4-9D43FD5A45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t>Axioline Smart Elements in the </a:t>
            </a:r>
            <a:r>
              <a:rPr>
                <a:solidFill>
                  <a:srgbClr val="000000"/>
                </a:solidFill>
              </a:rPr>
              <a:t>AXL F system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0AA77E84-2763-4DFB-9668-D6A5E7387CC0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0525" y="3886200"/>
            <a:ext cx="5920453" cy="1799364"/>
          </a:xfrm>
          <a:prstGeom prst="bentConnector3">
            <a:avLst>
              <a:gd name="adj1" fmla="val 56435"/>
            </a:avLst>
          </a:prstGeom>
          <a:ln w="28575">
            <a:headEnd type="oval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8E60DA73-F83E-440B-B6F0-8E5300533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3792864"/>
            <a:ext cx="4790136" cy="1679780"/>
          </a:xfrm>
          <a:prstGeom prst="bentConnector3">
            <a:avLst>
              <a:gd name="adj1" fmla="val 51591"/>
            </a:avLst>
          </a:prstGeom>
          <a:ln w="28575">
            <a:headEnd type="oval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86B1ADE-1DAE-4DC4-9B97-66CF51E2C1CC}"/>
              </a:ext>
            </a:extLst>
          </p:cNvPr>
          <p:cNvSpPr txBox="1"/>
          <p:nvPr/>
        </p:nvSpPr>
        <p:spPr>
          <a:xfrm>
            <a:off x="8763004" y="2158443"/>
            <a:ext cx="3427409" cy="1254619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square" lIns="47994" tIns="0" rIns="47994" bIns="0" rtlCol="0">
            <a:noAutofit/>
          </a:bodyPr>
          <a:lstStyle/>
          <a:p>
            <a:r>
              <a:rPr sz="1866" dirty="0">
                <a:solidFill>
                  <a:srgbClr val="000000"/>
                </a:solidFill>
              </a:rPr>
              <a:t>AXL SE </a:t>
            </a:r>
            <a:r>
              <a:rPr lang="ru-RU" sz="1866" dirty="0">
                <a:solidFill>
                  <a:srgbClr val="000000"/>
                </a:solidFill>
              </a:rPr>
              <a:t>не имеют модулей </a:t>
            </a:r>
            <a:r>
              <a:rPr lang="en-US" sz="1866" dirty="0">
                <a:solidFill>
                  <a:srgbClr val="000000"/>
                </a:solidFill>
              </a:rPr>
              <a:t>SSI </a:t>
            </a:r>
            <a:r>
              <a:rPr lang="ru-RU" sz="1866" dirty="0">
                <a:solidFill>
                  <a:srgbClr val="000000"/>
                </a:solidFill>
              </a:rPr>
              <a:t>и</a:t>
            </a:r>
            <a:r>
              <a:rPr lang="en-US" sz="1866" dirty="0">
                <a:solidFill>
                  <a:srgbClr val="000000"/>
                </a:solidFill>
              </a:rPr>
              <a:t> </a:t>
            </a:r>
            <a:r>
              <a:rPr sz="1866" dirty="0"/>
              <a:t>UTH.</a:t>
            </a:r>
          </a:p>
          <a:p>
            <a:r>
              <a:rPr lang="ru-RU" sz="1866" dirty="0"/>
              <a:t>Поэтому </a:t>
            </a:r>
            <a:r>
              <a:rPr sz="1866" dirty="0">
                <a:solidFill>
                  <a:srgbClr val="000000"/>
                </a:solidFill>
              </a:rPr>
              <a:t>AXL SE </a:t>
            </a:r>
            <a:r>
              <a:rPr lang="ru-RU" sz="1866" dirty="0">
                <a:solidFill>
                  <a:srgbClr val="000000"/>
                </a:solidFill>
              </a:rPr>
              <a:t>станция расширяется модулями </a:t>
            </a:r>
            <a:r>
              <a:rPr sz="1866" dirty="0">
                <a:solidFill>
                  <a:srgbClr val="000000"/>
                </a:solidFill>
              </a:rPr>
              <a:t>AXL F</a:t>
            </a:r>
            <a:endParaRPr sz="1866" dirty="0"/>
          </a:p>
          <a:p>
            <a:endParaRPr sz="1866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B3D80AB-4B3B-4071-A083-2D2E4EDE6012}"/>
              </a:ext>
            </a:extLst>
          </p:cNvPr>
          <p:cNvCxnSpPr>
            <a:cxnSpLocks/>
          </p:cNvCxnSpPr>
          <p:nvPr/>
        </p:nvCxnSpPr>
        <p:spPr bwMode="auto">
          <a:xfrm flipV="1">
            <a:off x="9743136" y="3441778"/>
            <a:ext cx="0" cy="35108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E0AEE30-DB6F-46E8-845C-8BE514132DC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20978" y="3429796"/>
            <a:ext cx="0" cy="45640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371AC47E-B493-4FE7-A2D5-A91456E0B878}"/>
              </a:ext>
            </a:extLst>
          </p:cNvPr>
          <p:cNvSpPr/>
          <p:nvPr/>
        </p:nvSpPr>
        <p:spPr>
          <a:xfrm>
            <a:off x="3726820" y="3958158"/>
            <a:ext cx="1696399" cy="191996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1561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Blank DE 16a_2017-05_TEST-3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Kap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err="1" smtClean="0"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square" lIns="180000" tIns="90000" rIns="180000" bIns="90000" rtlCol="0">
        <a:spAutoFit/>
      </a:bodyPr>
      <a:lstStyle>
        <a:defPPr>
          <a:defRPr sz="18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F429754456A4BAFBEE8BBE0ADF873" ma:contentTypeVersion="10" ma:contentTypeDescription="Create a new document." ma:contentTypeScope="" ma:versionID="d4f8f14c0f724dbf57ff4203d2f70799">
  <xsd:schema xmlns:xsd="http://www.w3.org/2001/XMLSchema" xmlns:xs="http://www.w3.org/2001/XMLSchema" xmlns:p="http://schemas.microsoft.com/office/2006/metadata/properties" xmlns:ns3="dfad05bb-cb32-4234-b608-a7c6d5b220b6" xmlns:ns4="03592684-5277-4ce8-9be8-60a53bd24a24" targetNamespace="http://schemas.microsoft.com/office/2006/metadata/properties" ma:root="true" ma:fieldsID="bd8a2d6684423020a70302d2849282fb" ns3:_="" ns4:_="">
    <xsd:import namespace="dfad05bb-cb32-4234-b608-a7c6d5b220b6"/>
    <xsd:import namespace="03592684-5277-4ce8-9be8-60a53bd24a2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d05bb-cb32-4234-b608-a7c6d5b220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92684-5277-4ce8-9be8-60a53bd24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166CFD-AD10-4C54-8F08-EDB1C7C44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d05bb-cb32-4234-b608-a7c6d5b220b6"/>
    <ds:schemaRef ds:uri="03592684-5277-4ce8-9be8-60a53bd24a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02372B-FDE8-4F3B-90E2-C8A220725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8ADA7E-49CB-41D9-9D61-5CECE16CC1C9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3592684-5277-4ce8-9be8-60a53bd24a24"/>
    <ds:schemaRef ds:uri="dfad05bb-cb32-4234-b608-a7c6d5b220b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 EN 16b</Template>
  <TotalTime>1341</TotalTime>
  <Words>905</Words>
  <Application>Microsoft Office PowerPoint</Application>
  <PresentationFormat>Произвольный</PresentationFormat>
  <Paragraphs>274</Paragraphs>
  <Slides>21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  <vt:variant>
        <vt:lpstr>Произвольные показы</vt:lpstr>
      </vt:variant>
      <vt:variant>
        <vt:i4>1</vt:i4>
      </vt:variant>
    </vt:vector>
  </HeadingPairs>
  <TitlesOfParts>
    <vt:vector size="25" baseType="lpstr">
      <vt:lpstr>Arial</vt:lpstr>
      <vt:lpstr>Wingdings</vt:lpstr>
      <vt:lpstr>Blank DE 16a_2017-05_TEST-3</vt:lpstr>
      <vt:lpstr>Axioline Smart Elements</vt:lpstr>
      <vt:lpstr>Надежное решение для любой автоматизации</vt:lpstr>
      <vt:lpstr>Новая компактная система Axioline Smart Elements </vt:lpstr>
      <vt:lpstr>Номенклатура сигналов</vt:lpstr>
      <vt:lpstr>Широкий ассортимент и высочайшая эргономика</vt:lpstr>
      <vt:lpstr>Новая компактная система Axioline Smart Elements </vt:lpstr>
      <vt:lpstr>Новая компактная система Axioline Smart Elements </vt:lpstr>
      <vt:lpstr>Новая компактная система Axioline Smart Elements </vt:lpstr>
      <vt:lpstr>AXL F and AXL SE</vt:lpstr>
      <vt:lpstr>Новая компактная система Axioline Smart Elements </vt:lpstr>
      <vt:lpstr>Компактная система Axioline Smart Elements </vt:lpstr>
      <vt:lpstr>Компактная система Axioline Smart Elements </vt:lpstr>
      <vt:lpstr>Новая компактная система Axioline Smart Elements </vt:lpstr>
      <vt:lpstr>IoT ready</vt:lpstr>
      <vt:lpstr>Надежное решение для любой автоматизации</vt:lpstr>
      <vt:lpstr>Axioline P – надежность и резервирование</vt:lpstr>
      <vt:lpstr>Сравнение AXL F и AXL P</vt:lpstr>
      <vt:lpstr>Презентация PowerPoint</vt:lpstr>
      <vt:lpstr>Презентация PowerPoint</vt:lpstr>
      <vt:lpstr>Ваши ключевые преимущества:</vt:lpstr>
      <vt:lpstr>Axioline Smart Elements – автоматизация будущего</vt:lpstr>
      <vt:lpstr>Flexibility</vt:lpstr>
    </vt:vector>
  </TitlesOfParts>
  <Company>Phoenix Contact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Axioline Smart Elements</dc:title>
  <dc:subject>Master Phoenix Contact</dc:subject>
  <dc:creator>Stefan Kuhnert</dc:creator>
  <cp:lastModifiedBy>Alexander Osminko</cp:lastModifiedBy>
  <cp:revision>78</cp:revision>
  <dcterms:created xsi:type="dcterms:W3CDTF">2019-11-08T08:42:12Z</dcterms:created>
  <dcterms:modified xsi:type="dcterms:W3CDTF">2020-10-06T22:09:01Z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0x010100885F429754456A4BAFBEE8BBE0ADF873</vt:lpwstr>
  </property>
</Properties>
</file>